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7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23C9D2-A993-4733-87CD-685B904311AB}" type="datetimeFigureOut">
              <a:rPr lang="it-IT" smtClean="0"/>
              <a:t>27/03/2026</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E41D6D-EEF2-4286-8939-20759898C2C3}" type="slidenum">
              <a:rPr lang="it-IT" smtClean="0"/>
              <a:t>‹N›</a:t>
            </a:fld>
            <a:endParaRPr lang="it-IT"/>
          </a:p>
        </p:txBody>
      </p:sp>
    </p:spTree>
    <p:extLst>
      <p:ext uri="{BB962C8B-B14F-4D97-AF65-F5344CB8AC3E}">
        <p14:creationId xmlns:p14="http://schemas.microsoft.com/office/powerpoint/2010/main" val="2087418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00E41D6D-EEF2-4286-8939-20759898C2C3}" type="slidenum">
              <a:rPr lang="it-IT" smtClean="0"/>
              <a:t>1</a:t>
            </a:fld>
            <a:endParaRPr lang="it-IT"/>
          </a:p>
        </p:txBody>
      </p:sp>
    </p:spTree>
    <p:extLst>
      <p:ext uri="{BB962C8B-B14F-4D97-AF65-F5344CB8AC3E}">
        <p14:creationId xmlns:p14="http://schemas.microsoft.com/office/powerpoint/2010/main" val="3186488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00E41D6D-EEF2-4286-8939-20759898C2C3}" type="slidenum">
              <a:rPr lang="it-IT" smtClean="0"/>
              <a:t>9</a:t>
            </a:fld>
            <a:endParaRPr lang="it-IT"/>
          </a:p>
        </p:txBody>
      </p:sp>
    </p:spTree>
    <p:extLst>
      <p:ext uri="{BB962C8B-B14F-4D97-AF65-F5344CB8AC3E}">
        <p14:creationId xmlns:p14="http://schemas.microsoft.com/office/powerpoint/2010/main" val="2145695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2301923" y="1122363"/>
            <a:ext cx="7588155" cy="2621154"/>
          </a:xfrm>
        </p:spPr>
        <p:txBody>
          <a:bodyPr anchor="b">
            <a:normAutofit/>
          </a:bodyPr>
          <a:lstStyle>
            <a:lvl1pPr algn="ctr">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3843708"/>
            <a:ext cx="7588155" cy="1414091"/>
          </a:xfrm>
        </p:spPr>
        <p:txBody>
          <a:bodyPr>
            <a:normAutofit/>
          </a:bodyPr>
          <a:lstStyle>
            <a:lvl1pPr marL="0" indent="0" algn="ctr">
              <a:buNone/>
              <a:defRPr sz="1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AE2DAFA-435E-AAF9-8B67-495E5AFDCD91}"/>
              </a:ext>
            </a:extLst>
          </p:cNvPr>
          <p:cNvSpPr>
            <a:spLocks noGrp="1"/>
          </p:cNvSpPr>
          <p:nvPr>
            <p:ph type="dt" sz="half" idx="10"/>
          </p:nvPr>
        </p:nvSpPr>
        <p:spPr/>
        <p:txBody>
          <a:bodyPr/>
          <a:lstStyle/>
          <a:p>
            <a:fld id="{C128FA71-3A18-48C0-980F-4B68F7F63042}" type="datetime1">
              <a:rPr lang="en-US" smtClean="0"/>
              <a:t>3/27/2026</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417063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E956D-CB73-C986-F100-46487310D11E}"/>
              </a:ext>
            </a:extLst>
          </p:cNvPr>
          <p:cNvSpPr>
            <a:spLocks noGrp="1"/>
          </p:cNvSpPr>
          <p:nvPr>
            <p:ph type="title"/>
          </p:nvPr>
        </p:nvSpPr>
        <p:spPr>
          <a:xfrm>
            <a:off x="612648" y="548640"/>
            <a:ext cx="10515600" cy="1132258"/>
          </a:xfr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423E6A-A07C-BF0D-EA30-9A8A854E48F1}"/>
              </a:ext>
            </a:extLst>
          </p:cNvPr>
          <p:cNvSpPr>
            <a:spLocks noGrp="1"/>
          </p:cNvSpPr>
          <p:nvPr>
            <p:ph type="body" orient="vert" idx="1"/>
          </p:nvPr>
        </p:nvSpPr>
        <p:spPr>
          <a:xfrm>
            <a:off x="612648" y="1680898"/>
            <a:ext cx="10515600" cy="44960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DC9908-8F95-8DFC-72CC-158552B56735}"/>
              </a:ext>
            </a:extLst>
          </p:cNvPr>
          <p:cNvSpPr>
            <a:spLocks noGrp="1"/>
          </p:cNvSpPr>
          <p:nvPr>
            <p:ph type="dt" sz="half" idx="10"/>
          </p:nvPr>
        </p:nvSpPr>
        <p:spPr/>
        <p:txBody>
          <a:bodyPr/>
          <a:lstStyle/>
          <a:p>
            <a:fld id="{7104EDB3-C0E8-45F8-9E1D-1B6C8D1880C0}" type="datetime1">
              <a:rPr lang="en-US" smtClean="0"/>
              <a:t>3/27/2026</a:t>
            </a:fld>
            <a:endParaRPr lang="en-US"/>
          </a:p>
        </p:txBody>
      </p:sp>
      <p:sp>
        <p:nvSpPr>
          <p:cNvPr id="5" name="Footer Placeholder 4">
            <a:extLst>
              <a:ext uri="{FF2B5EF4-FFF2-40B4-BE49-F238E27FC236}">
                <a16:creationId xmlns:a16="http://schemas.microsoft.com/office/drawing/2014/main" id="{2C26C9BE-9060-50CB-2BB7-07307FF89A7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84A835B-97D3-BC22-F0B8-4986D4636271}"/>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940361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5B0252-346C-F6F4-3642-19F571550D45}"/>
              </a:ext>
            </a:extLst>
          </p:cNvPr>
          <p:cNvSpPr>
            <a:spLocks noGrp="1"/>
          </p:cNvSpPr>
          <p:nvPr>
            <p:ph type="title" orient="vert"/>
          </p:nvPr>
        </p:nvSpPr>
        <p:spPr>
          <a:xfrm>
            <a:off x="9634888" y="578497"/>
            <a:ext cx="2047037" cy="559846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798DA36-7351-9D6A-518B-678AB8A507D3}"/>
              </a:ext>
            </a:extLst>
          </p:cNvPr>
          <p:cNvSpPr>
            <a:spLocks noGrp="1"/>
          </p:cNvSpPr>
          <p:nvPr>
            <p:ph type="body" orient="vert" idx="1"/>
          </p:nvPr>
        </p:nvSpPr>
        <p:spPr>
          <a:xfrm>
            <a:off x="838200" y="578497"/>
            <a:ext cx="8796688" cy="559846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846BDFF-D746-836C-04B8-CA89AD5D1466}"/>
              </a:ext>
            </a:extLst>
          </p:cNvPr>
          <p:cNvSpPr>
            <a:spLocks noGrp="1"/>
          </p:cNvSpPr>
          <p:nvPr>
            <p:ph type="dt" sz="half" idx="10"/>
          </p:nvPr>
        </p:nvSpPr>
        <p:spPr/>
        <p:txBody>
          <a:bodyPr/>
          <a:lstStyle/>
          <a:p>
            <a:fld id="{9CF0EC4B-54ED-4041-B552-9BA760FA3DBA}" type="datetime1">
              <a:rPr lang="en-US" smtClean="0"/>
              <a:t>3/27/2026</a:t>
            </a:fld>
            <a:endParaRPr lang="en-US"/>
          </a:p>
        </p:txBody>
      </p:sp>
      <p:sp>
        <p:nvSpPr>
          <p:cNvPr id="5" name="Footer Placeholder 4">
            <a:extLst>
              <a:ext uri="{FF2B5EF4-FFF2-40B4-BE49-F238E27FC236}">
                <a16:creationId xmlns:a16="http://schemas.microsoft.com/office/drawing/2014/main" id="{919AA929-A9E6-FF9C-0C59-177F892D6A6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16D893-7E81-90DC-4139-7687B39C3AC8}"/>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793537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9485D1-E172-8F0A-A425-3097B3ABCFB4}"/>
              </a:ext>
            </a:extLst>
          </p:cNvPr>
          <p:cNvSpPr>
            <a:spLocks noGrp="1"/>
          </p:cNvSpPr>
          <p:nvPr>
            <p:ph type="dt" sz="half" idx="10"/>
          </p:nvPr>
        </p:nvSpPr>
        <p:spPr/>
        <p:txBody>
          <a:bodyPr/>
          <a:lstStyle/>
          <a:p>
            <a:fld id="{51C1210E-201E-4473-82AC-2466F5386C38}" type="datetime1">
              <a:rPr lang="en-US" smtClean="0"/>
              <a:t>3/27/2026</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41700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D06AF-EF87-8489-2C82-DEB90B7EFE0C}"/>
              </a:ext>
            </a:extLst>
          </p:cNvPr>
          <p:cNvSpPr>
            <a:spLocks noGrp="1"/>
          </p:cNvSpPr>
          <p:nvPr>
            <p:ph type="title"/>
          </p:nvPr>
        </p:nvSpPr>
        <p:spPr>
          <a:xfrm>
            <a:off x="603381" y="553616"/>
            <a:ext cx="8273140" cy="4008859"/>
          </a:xfrm>
        </p:spPr>
        <p:txBody>
          <a:bodyPr anchor="t">
            <a:normAutofit/>
          </a:bodyPr>
          <a:lstStyle>
            <a:lvl1pPr>
              <a:defRPr sz="5400" cap="all"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08E5678-CA38-1318-9EA2-5E0A4F9A59BA}"/>
              </a:ext>
            </a:extLst>
          </p:cNvPr>
          <p:cNvSpPr>
            <a:spLocks noGrp="1"/>
          </p:cNvSpPr>
          <p:nvPr>
            <p:ph type="body" idx="1"/>
          </p:nvPr>
        </p:nvSpPr>
        <p:spPr>
          <a:xfrm>
            <a:off x="603380" y="4589463"/>
            <a:ext cx="8273140" cy="1384617"/>
          </a:xfrm>
        </p:spPr>
        <p:txBody>
          <a:bodyPr anchor="b">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4E99186-7E5A-60AF-DE69-5C7DA71611AB}"/>
              </a:ext>
            </a:extLst>
          </p:cNvPr>
          <p:cNvSpPr>
            <a:spLocks noGrp="1"/>
          </p:cNvSpPr>
          <p:nvPr>
            <p:ph type="dt" sz="half" idx="10"/>
          </p:nvPr>
        </p:nvSpPr>
        <p:spPr/>
        <p:txBody>
          <a:bodyPr/>
          <a:lstStyle/>
          <a:p>
            <a:fld id="{B01EA198-6CAB-4B8F-B93F-1F9C8C4B6CE7}" type="datetime1">
              <a:rPr lang="en-US" smtClean="0"/>
              <a:t>3/27/2026</a:t>
            </a:fld>
            <a:endParaRPr lang="en-US"/>
          </a:p>
        </p:txBody>
      </p:sp>
      <p:sp>
        <p:nvSpPr>
          <p:cNvPr id="5" name="Footer Placeholder 4">
            <a:extLst>
              <a:ext uri="{FF2B5EF4-FFF2-40B4-BE49-F238E27FC236}">
                <a16:creationId xmlns:a16="http://schemas.microsoft.com/office/drawing/2014/main" id="{82FA13D1-1FBA-E820-323B-77B41F1A665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B39BE85-85F6-4636-C651-D87CC969A49E}"/>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1913035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48640"/>
            <a:ext cx="10741152" cy="1132258"/>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72E861E-DFBA-B4AA-9356-CDE3D3F57C04}"/>
              </a:ext>
            </a:extLst>
          </p:cNvPr>
          <p:cNvSpPr>
            <a:spLocks noGrp="1"/>
          </p:cNvSpPr>
          <p:nvPr>
            <p:ph sz="half" idx="1"/>
          </p:nvPr>
        </p:nvSpPr>
        <p:spPr>
          <a:xfrm>
            <a:off x="612648"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451D7538-EC5A-3EE7-176F-A58920C5079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7D0B7E-1A60-DA52-6965-92412B1C2F9F}"/>
              </a:ext>
            </a:extLst>
          </p:cNvPr>
          <p:cNvSpPr>
            <a:spLocks noGrp="1"/>
          </p:cNvSpPr>
          <p:nvPr>
            <p:ph type="dt" sz="half" idx="10"/>
          </p:nvPr>
        </p:nvSpPr>
        <p:spPr/>
        <p:txBody>
          <a:bodyPr/>
          <a:lstStyle/>
          <a:p>
            <a:fld id="{CA06041F-4525-44D5-AA4F-332294BF1F56}" type="datetime1">
              <a:rPr lang="en-US" smtClean="0"/>
              <a:t>3/27/2026</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477203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609600" y="547396"/>
            <a:ext cx="10745788" cy="1143292"/>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609600" y="1685735"/>
            <a:ext cx="5157787"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DA52B0-7419-A946-4523-6D34BCAD26D1}"/>
              </a:ext>
            </a:extLst>
          </p:cNvPr>
          <p:cNvSpPr>
            <a:spLocks noGrp="1"/>
          </p:cNvSpPr>
          <p:nvPr>
            <p:ph sz="half" idx="2"/>
          </p:nvPr>
        </p:nvSpPr>
        <p:spPr>
          <a:xfrm>
            <a:off x="609600" y="2386894"/>
            <a:ext cx="5157787"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685735"/>
            <a:ext cx="5183188" cy="559834"/>
          </a:xfrm>
        </p:spPr>
        <p:txBody>
          <a:bodyPr anchor="b">
            <a:normAutofit/>
          </a:bodyPr>
          <a:lstStyle>
            <a:lvl1pPr marL="0" indent="0">
              <a:lnSpc>
                <a:spcPct val="90000"/>
              </a:lnSpc>
              <a:buNone/>
              <a:defRPr sz="20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BAE980-E611-98B5-04E9-DE4584B0E33F}"/>
              </a:ext>
            </a:extLst>
          </p:cNvPr>
          <p:cNvSpPr>
            <a:spLocks noGrp="1"/>
          </p:cNvSpPr>
          <p:nvPr>
            <p:ph sz="quarter" idx="4"/>
          </p:nvPr>
        </p:nvSpPr>
        <p:spPr>
          <a:xfrm>
            <a:off x="6172199" y="2386894"/>
            <a:ext cx="5183189" cy="3765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3B3581-658A-8487-F9CB-E79F2BFF27E4}"/>
              </a:ext>
            </a:extLst>
          </p:cNvPr>
          <p:cNvSpPr>
            <a:spLocks noGrp="1"/>
          </p:cNvSpPr>
          <p:nvPr>
            <p:ph type="dt" sz="half" idx="10"/>
          </p:nvPr>
        </p:nvSpPr>
        <p:spPr/>
        <p:txBody>
          <a:bodyPr/>
          <a:lstStyle/>
          <a:p>
            <a:fld id="{F9557091-BBDF-4EB9-BA6B-2BB67AC4FC0F}" type="datetime1">
              <a:rPr lang="en-US" smtClean="0"/>
              <a:t>3/27/2026</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934656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89E8268-7232-2944-F1BD-399F9419B563}"/>
              </a:ext>
            </a:extLst>
          </p:cNvPr>
          <p:cNvSpPr>
            <a:spLocks noGrp="1"/>
          </p:cNvSpPr>
          <p:nvPr>
            <p:ph type="dt" sz="half" idx="10"/>
          </p:nvPr>
        </p:nvSpPr>
        <p:spPr/>
        <p:txBody>
          <a:bodyPr/>
          <a:lstStyle/>
          <a:p>
            <a:fld id="{2D6B226B-77A6-410C-9796-083F278E0125}" type="datetime1">
              <a:rPr lang="en-US" smtClean="0"/>
              <a:t>3/27/2026</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193600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BC4D82-0182-501C-9231-46767680476E}"/>
              </a:ext>
            </a:extLst>
          </p:cNvPr>
          <p:cNvSpPr>
            <a:spLocks noGrp="1"/>
          </p:cNvSpPr>
          <p:nvPr>
            <p:ph type="dt" sz="half" idx="10"/>
          </p:nvPr>
        </p:nvSpPr>
        <p:spPr/>
        <p:txBody>
          <a:bodyPr/>
          <a:lstStyle/>
          <a:p>
            <a:fld id="{A23A578B-D289-4C40-8593-3D356C49DA58}" type="datetime1">
              <a:rPr lang="en-US" smtClean="0"/>
              <a:t>3/27/2026</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2909841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97160" y="553616"/>
            <a:ext cx="3595634" cy="1757505"/>
          </a:xfrm>
        </p:spPr>
        <p:txBody>
          <a:bodyPr anchor="t">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6"/>
            <a:ext cx="6279741" cy="54864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97160" y="2311121"/>
            <a:ext cx="3595634" cy="3728895"/>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F05638-7A56-469A-825A-1DFA600254C8}"/>
              </a:ext>
            </a:extLst>
          </p:cNvPr>
          <p:cNvSpPr>
            <a:spLocks noGrp="1"/>
          </p:cNvSpPr>
          <p:nvPr>
            <p:ph type="dt" sz="half" idx="10"/>
          </p:nvPr>
        </p:nvSpPr>
        <p:spPr/>
        <p:txBody>
          <a:bodyPr/>
          <a:lstStyle/>
          <a:p>
            <a:fld id="{713DFAE3-14DB-48A7-A80F-80DDB072CE3D}" type="datetime1">
              <a:rPr lang="en-US" smtClean="0"/>
              <a:t>3/27/2026</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726345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94360" y="557784"/>
            <a:ext cx="3595634" cy="2212313"/>
          </a:xfrm>
        </p:spPr>
        <p:txBody>
          <a:bodyPr anchor="t">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9571C769-CEC8-962A-01E6-15B0E056791E}"/>
              </a:ext>
            </a:extLst>
          </p:cNvPr>
          <p:cNvSpPr>
            <a:spLocks noGrp="1"/>
          </p:cNvSpPr>
          <p:nvPr>
            <p:ph type="pic" idx="1"/>
          </p:nvPr>
        </p:nvSpPr>
        <p:spPr>
          <a:xfrm>
            <a:off x="5063319" y="657103"/>
            <a:ext cx="6483687" cy="555590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609601"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0B235E-39C7-4C78-20EF-DB48ECD9CB90}"/>
              </a:ext>
            </a:extLst>
          </p:cNvPr>
          <p:cNvSpPr>
            <a:spLocks noGrp="1"/>
          </p:cNvSpPr>
          <p:nvPr>
            <p:ph type="dt" sz="half" idx="10"/>
          </p:nvPr>
        </p:nvSpPr>
        <p:spPr/>
        <p:txBody>
          <a:bodyPr/>
          <a:lstStyle/>
          <a:p>
            <a:fld id="{92C5EAEF-6478-4102-8F5D-A5FE9FC97ACB}" type="datetime1">
              <a:rPr lang="en-US" smtClean="0"/>
              <a:t>3/27/2026</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‹N›</a:t>
            </a:fld>
            <a:endParaRPr lang="en-US"/>
          </a:p>
        </p:txBody>
      </p:sp>
    </p:spTree>
    <p:extLst>
      <p:ext uri="{BB962C8B-B14F-4D97-AF65-F5344CB8AC3E}">
        <p14:creationId xmlns:p14="http://schemas.microsoft.com/office/powerpoint/2010/main" val="303826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995753E-AF8A-7E04-8A1A-205B755A0215}"/>
              </a:ext>
            </a:extLst>
          </p:cNvPr>
          <p:cNvSpPr>
            <a:spLocks noGrp="1"/>
          </p:cNvSpPr>
          <p:nvPr>
            <p:ph type="dt" sz="half" idx="2"/>
          </p:nvPr>
        </p:nvSpPr>
        <p:spPr>
          <a:xfrm>
            <a:off x="137160" y="6453002"/>
            <a:ext cx="3494314" cy="365125"/>
          </a:xfrm>
          <a:prstGeom prst="rect">
            <a:avLst/>
          </a:prstGeom>
        </p:spPr>
        <p:txBody>
          <a:bodyPr vert="horz" lIns="91440" tIns="45720" rIns="91440" bIns="45720" rtlCol="0" anchor="ctr"/>
          <a:lstStyle>
            <a:lvl1pPr algn="l">
              <a:defRPr sz="900">
                <a:solidFill>
                  <a:schemeClr val="tx1"/>
                </a:solidFill>
              </a:defRPr>
            </a:lvl1pPr>
          </a:lstStyle>
          <a:p>
            <a:fld id="{67F45AC6-C491-4585-A584-9CE2AF7D5500}" type="datetime1">
              <a:rPr lang="en-US" smtClean="0"/>
              <a:t>3/27/2026</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76521" y="6453002"/>
            <a:ext cx="2805405" cy="365125"/>
          </a:xfrm>
          <a:prstGeom prst="rect">
            <a:avLst/>
          </a:prstGeom>
        </p:spPr>
        <p:txBody>
          <a:bodyPr vert="horz" lIns="91440" tIns="45720" rIns="91440" bIns="45720" rtlCol="0" anchor="ctr"/>
          <a:lstStyle>
            <a:lvl1pPr algn="r">
              <a:defRPr sz="9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632162" y="6453002"/>
            <a:ext cx="429207" cy="365125"/>
          </a:xfrm>
          <a:prstGeom prst="rect">
            <a:avLst/>
          </a:prstGeom>
        </p:spPr>
        <p:txBody>
          <a:bodyPr vert="horz" lIns="91440" tIns="45720" rIns="91440" bIns="45720" rtlCol="0" anchor="ctr"/>
          <a:lstStyle>
            <a:lvl1pPr algn="r">
              <a:defRPr sz="900">
                <a:solidFill>
                  <a:schemeClr val="tx1"/>
                </a:solidFill>
              </a:defRPr>
            </a:lvl1pPr>
          </a:lstStyle>
          <a:p>
            <a:fld id="{CC057153-B650-4DEB-B370-79DDCFDCE934}" type="slidenum">
              <a:rPr lang="en-US" smtClean="0"/>
              <a:t>‹N›</a:t>
            </a:fld>
            <a:endParaRPr lang="en-US"/>
          </a:p>
        </p:txBody>
      </p:sp>
    </p:spTree>
    <p:extLst>
      <p:ext uri="{BB962C8B-B14F-4D97-AF65-F5344CB8AC3E}">
        <p14:creationId xmlns:p14="http://schemas.microsoft.com/office/powerpoint/2010/main" val="343855275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90000"/>
        </a:lnSpc>
        <a:spcBef>
          <a:spcPct val="0"/>
        </a:spcBef>
        <a:buNone/>
        <a:defRPr sz="36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E5473D2-DD46-DFAF-84EC-264D6CE58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15000"/>
                  </a:schemeClr>
                </a:solidFill>
                <a:prstDash val="solid"/>
                <a:miter lim="800000"/>
              </a14:hiddenLine>
            </a:ext>
          </a:ex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0F8EFACA-A2DD-DA1F-A369-BCD789B00112}"/>
              </a:ext>
            </a:extLst>
          </p:cNvPr>
          <p:cNvSpPr>
            <a:spLocks noGrp="1"/>
          </p:cNvSpPr>
          <p:nvPr>
            <p:ph type="ctrTitle"/>
          </p:nvPr>
        </p:nvSpPr>
        <p:spPr>
          <a:xfrm>
            <a:off x="6096000" y="1360679"/>
            <a:ext cx="3788767" cy="2811737"/>
          </a:xfrm>
        </p:spPr>
        <p:txBody>
          <a:bodyPr>
            <a:normAutofit/>
          </a:bodyPr>
          <a:lstStyle/>
          <a:p>
            <a:pPr algn="l"/>
            <a:r>
              <a:rPr lang="it-IT" sz="4400" dirty="0"/>
              <a:t>Reati in condominio</a:t>
            </a:r>
            <a:br>
              <a:rPr lang="it-IT" sz="4400" dirty="0"/>
            </a:br>
            <a:br>
              <a:rPr lang="it-IT" sz="4400" dirty="0"/>
            </a:br>
            <a:r>
              <a:rPr lang="it-IT" sz="2700" dirty="0"/>
              <a:t>Avv. Andrea Finazzi</a:t>
            </a:r>
          </a:p>
        </p:txBody>
      </p:sp>
      <p:sp>
        <p:nvSpPr>
          <p:cNvPr id="3" name="Sottotitolo 2">
            <a:extLst>
              <a:ext uri="{FF2B5EF4-FFF2-40B4-BE49-F238E27FC236}">
                <a16:creationId xmlns:a16="http://schemas.microsoft.com/office/drawing/2014/main" id="{3EBB76E2-D422-AD5B-5292-A1FF12CFEF3E}"/>
              </a:ext>
            </a:extLst>
          </p:cNvPr>
          <p:cNvSpPr>
            <a:spLocks noGrp="1"/>
          </p:cNvSpPr>
          <p:nvPr>
            <p:ph type="subTitle" idx="1"/>
          </p:nvPr>
        </p:nvSpPr>
        <p:spPr>
          <a:xfrm>
            <a:off x="6096001" y="4397500"/>
            <a:ext cx="5362252" cy="2073638"/>
          </a:xfrm>
        </p:spPr>
        <p:txBody>
          <a:bodyPr>
            <a:normAutofit/>
          </a:bodyPr>
          <a:lstStyle/>
          <a:p>
            <a:pPr algn="l"/>
            <a:r>
              <a:rPr lang="it-IT" sz="1400" dirty="0"/>
              <a:t>- VIOLENZA PRIVATA – ART. 610 C.P.</a:t>
            </a:r>
          </a:p>
          <a:p>
            <a:pPr algn="l"/>
            <a:r>
              <a:rPr lang="it-IT" sz="1400" dirty="0"/>
              <a:t>- VIOLAZIONE DI DOMICILIO (614 C.P.)</a:t>
            </a:r>
          </a:p>
          <a:p>
            <a:pPr algn="l"/>
            <a:r>
              <a:rPr lang="it-IT" sz="1400" dirty="0"/>
              <a:t>- VIOLAZIONE, SOTTRAZIONE E SOPPRESSIONE DELLA CORRISPONDENZA – ART. 616 C.P.)</a:t>
            </a:r>
          </a:p>
          <a:p>
            <a:pPr algn="l"/>
            <a:r>
              <a:rPr lang="it-IT" sz="1400" dirty="0"/>
              <a:t>- GETTO PERICOLOSO DI COSE (ART. 674 C.P.)</a:t>
            </a:r>
          </a:p>
        </p:txBody>
      </p:sp>
      <p:pic>
        <p:nvPicPr>
          <p:cNvPr id="4" name="Picture 3" descr="Finestre esterne di un edificio">
            <a:extLst>
              <a:ext uri="{FF2B5EF4-FFF2-40B4-BE49-F238E27FC236}">
                <a16:creationId xmlns:a16="http://schemas.microsoft.com/office/drawing/2014/main" id="{8A30C829-0F88-19D0-B222-68B80D65806D}"/>
              </a:ext>
            </a:extLst>
          </p:cNvPr>
          <p:cNvPicPr>
            <a:picLocks noChangeAspect="1"/>
          </p:cNvPicPr>
          <p:nvPr/>
        </p:nvPicPr>
        <p:blipFill>
          <a:blip r:embed="rId3"/>
          <a:srcRect l="9353" r="10072"/>
          <a:stretch>
            <a:fillRect/>
          </a:stretch>
        </p:blipFill>
        <p:spPr>
          <a:xfrm>
            <a:off x="2" y="10"/>
            <a:ext cx="5148773" cy="4792538"/>
          </a:xfrm>
          <a:prstGeom prst="rect">
            <a:avLst/>
          </a:prstGeom>
        </p:spPr>
      </p:pic>
    </p:spTree>
    <p:extLst>
      <p:ext uri="{BB962C8B-B14F-4D97-AF65-F5344CB8AC3E}">
        <p14:creationId xmlns:p14="http://schemas.microsoft.com/office/powerpoint/2010/main" val="15835644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06992E98-81E1-5726-F289-FA2A9CFE7CF0}"/>
              </a:ext>
            </a:extLst>
          </p:cNvPr>
          <p:cNvSpPr txBox="1"/>
          <p:nvPr/>
        </p:nvSpPr>
        <p:spPr>
          <a:xfrm>
            <a:off x="1167618" y="787791"/>
            <a:ext cx="9889588" cy="5666616"/>
          </a:xfrm>
          <a:prstGeom prst="rect">
            <a:avLst/>
          </a:prstGeom>
          <a:noFill/>
        </p:spPr>
        <p:txBody>
          <a:bodyPr wrap="square">
            <a:spAutoFit/>
          </a:bodyPr>
          <a:lstStyle/>
          <a:p>
            <a:pPr>
              <a:lnSpc>
                <a:spcPct val="115000"/>
              </a:lnSpc>
              <a:spcAft>
                <a:spcPts val="800"/>
              </a:spcAft>
              <a:buNone/>
            </a:pP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VIOLAZIONE DI DOMICILIO (614 C.P.)</a:t>
            </a: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Codice penale</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Libro II - Dei delitti in particolare</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Titolo XII - Dei delitti contro la persona</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Capo III - Dei delitti contro la libertà individuale</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Sezione IV - Dei delitti contro la inviolabilità del domicilio</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Art. 614 Violazione di domicilio</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15000"/>
              </a:lnSpc>
              <a:spcAft>
                <a:spcPts val="800"/>
              </a:spcAf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(i) “</a:t>
            </a:r>
            <a:r>
              <a:rPr lang="it-IT" sz="1600" i="1" u="sng" kern="100" dirty="0">
                <a:effectLst/>
                <a:latin typeface="Aptos" panose="020B0004020202020204" pitchFamily="34" charset="0"/>
                <a:ea typeface="Aptos" panose="020B0004020202020204" pitchFamily="34" charset="0"/>
                <a:cs typeface="Times New Roman" panose="02020603050405020304" pitchFamily="18" charset="0"/>
              </a:rPr>
              <a:t>Chiunque</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b="1" i="1" kern="100" dirty="0">
                <a:effectLst/>
                <a:latin typeface="Aptos" panose="020B0004020202020204" pitchFamily="34" charset="0"/>
                <a:ea typeface="Aptos" panose="020B0004020202020204" pitchFamily="34" charset="0"/>
                <a:cs typeface="Times New Roman" panose="02020603050405020304" pitchFamily="18" charset="0"/>
              </a:rPr>
              <a:t>s'</a:t>
            </a:r>
            <a:r>
              <a:rPr lang="it-IT" sz="1600" b="1" i="1" u="sng" kern="100" dirty="0">
                <a:effectLst/>
                <a:latin typeface="Aptos" panose="020B0004020202020204" pitchFamily="34" charset="0"/>
                <a:ea typeface="Aptos" panose="020B0004020202020204" pitchFamily="34" charset="0"/>
                <a:cs typeface="Times New Roman" panose="02020603050405020304" pitchFamily="18" charset="0"/>
              </a:rPr>
              <a:t>introduce</a:t>
            </a:r>
            <a:r>
              <a:rPr lang="it-IT" sz="1600" i="1" u="sng" kern="100" dirty="0">
                <a:effectLst/>
                <a:latin typeface="Aptos" panose="020B0004020202020204" pitchFamily="34" charset="0"/>
                <a:ea typeface="Aptos" panose="020B0004020202020204" pitchFamily="34" charset="0"/>
                <a:cs typeface="Times New Roman" panose="02020603050405020304" pitchFamily="18" charset="0"/>
              </a:rPr>
              <a:t> nell'abitazione altrui</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i="1" u="sng" kern="100" dirty="0">
                <a:effectLst/>
                <a:latin typeface="Aptos" panose="020B0004020202020204" pitchFamily="34" charset="0"/>
                <a:ea typeface="Aptos" panose="020B0004020202020204" pitchFamily="34" charset="0"/>
                <a:cs typeface="Times New Roman" panose="02020603050405020304" pitchFamily="18" charset="0"/>
              </a:rPr>
              <a:t>o in un altro luogo di </a:t>
            </a:r>
            <a:r>
              <a:rPr lang="it-IT" sz="1600" b="1" i="1" u="sng" kern="100" dirty="0">
                <a:effectLst/>
                <a:latin typeface="Aptos" panose="020B0004020202020204" pitchFamily="34" charset="0"/>
                <a:ea typeface="Aptos" panose="020B0004020202020204" pitchFamily="34" charset="0"/>
                <a:cs typeface="Times New Roman" panose="02020603050405020304" pitchFamily="18" charset="0"/>
              </a:rPr>
              <a:t>privata dimora</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i="1" u="sng" kern="100" dirty="0">
                <a:effectLst/>
                <a:latin typeface="Aptos" panose="020B0004020202020204" pitchFamily="34" charset="0"/>
                <a:ea typeface="Aptos" panose="020B0004020202020204" pitchFamily="34" charset="0"/>
                <a:cs typeface="Times New Roman" panose="02020603050405020304" pitchFamily="18" charset="0"/>
              </a:rPr>
              <a:t>o nelle appartenenze di essi</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b="1" i="1" u="sng" kern="100" dirty="0">
                <a:effectLst/>
                <a:latin typeface="Aptos" panose="020B0004020202020204" pitchFamily="34" charset="0"/>
                <a:ea typeface="Aptos" panose="020B0004020202020204" pitchFamily="34" charset="0"/>
                <a:cs typeface="Times New Roman" panose="02020603050405020304" pitchFamily="18" charset="0"/>
              </a:rPr>
              <a:t>contro la volontà espressa o tacita di chi ha il diritto di escluderlo</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 ovvero vi </a:t>
            </a:r>
            <a:r>
              <a:rPr lang="it-IT" sz="1600" b="1" i="1" u="sng" kern="100" dirty="0">
                <a:effectLst/>
                <a:latin typeface="Aptos" panose="020B0004020202020204" pitchFamily="34" charset="0"/>
                <a:ea typeface="Aptos" panose="020B0004020202020204" pitchFamily="34" charset="0"/>
                <a:cs typeface="Times New Roman" panose="02020603050405020304" pitchFamily="18" charset="0"/>
              </a:rPr>
              <a:t>s' introduce clandestinamente o con inganno</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 è punito con la reclusione da uno a quattro anni [c.p. 29].</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600" i="1" kern="100" dirty="0">
                <a:effectLst/>
                <a:latin typeface="Aptos" panose="020B0004020202020204" pitchFamily="34" charset="0"/>
                <a:ea typeface="Aptos" panose="020B0004020202020204" pitchFamily="34" charset="0"/>
                <a:cs typeface="Times New Roman" panose="02020603050405020304" pitchFamily="18" charset="0"/>
              </a:rPr>
              <a:t>(ii) Alla stessa pena soggiace chi </a:t>
            </a:r>
            <a:r>
              <a:rPr lang="it-IT" sz="1600" b="1" i="1" u="sng" kern="100" dirty="0">
                <a:effectLst/>
                <a:latin typeface="Aptos" panose="020B0004020202020204" pitchFamily="34" charset="0"/>
                <a:ea typeface="Aptos" panose="020B0004020202020204" pitchFamily="34" charset="0"/>
                <a:cs typeface="Times New Roman" panose="02020603050405020304" pitchFamily="18" charset="0"/>
              </a:rPr>
              <a:t>si trattiene</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 nei detti luoghi </a:t>
            </a:r>
            <a:r>
              <a:rPr lang="it-IT" sz="1600" b="1" i="1" u="sng" kern="100" dirty="0">
                <a:effectLst/>
                <a:latin typeface="Aptos" panose="020B0004020202020204" pitchFamily="34" charset="0"/>
                <a:ea typeface="Aptos" panose="020B0004020202020204" pitchFamily="34" charset="0"/>
                <a:cs typeface="Times New Roman" panose="02020603050405020304" pitchFamily="18" charset="0"/>
              </a:rPr>
              <a:t>contro l'espressa volontà di chi ha il diritto di escluderlo</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 ovvero vi </a:t>
            </a:r>
            <a:r>
              <a:rPr lang="it-IT" sz="1600" b="1" i="1" u="sng" kern="100" dirty="0">
                <a:effectLst/>
                <a:latin typeface="Aptos" panose="020B0004020202020204" pitchFamily="34" charset="0"/>
                <a:ea typeface="Aptos" panose="020B0004020202020204" pitchFamily="34" charset="0"/>
                <a:cs typeface="Times New Roman" panose="02020603050405020304" pitchFamily="18" charset="0"/>
              </a:rPr>
              <a:t>si trattiene clandestinamente o con inganno</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600" i="1" kern="100" dirty="0">
                <a:effectLst/>
                <a:latin typeface="Aptos" panose="020B0004020202020204" pitchFamily="34" charset="0"/>
                <a:ea typeface="Aptos" panose="020B0004020202020204" pitchFamily="34" charset="0"/>
                <a:cs typeface="Times New Roman" panose="02020603050405020304" pitchFamily="18" charset="0"/>
              </a:rPr>
              <a:t>(iii) La pena è da due a sei anni se il fatto è commesso con violenza sulle cose, o alle persone, ovvero se il colpevole è palesemente armato.</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600" i="1" kern="100" dirty="0">
                <a:effectLst/>
                <a:latin typeface="Aptos" panose="020B0004020202020204" pitchFamily="34" charset="0"/>
                <a:ea typeface="Aptos" panose="020B0004020202020204" pitchFamily="34" charset="0"/>
                <a:cs typeface="Times New Roman" panose="02020603050405020304" pitchFamily="18" charset="0"/>
              </a:rPr>
              <a:t>(iv) Il delitto è punibile a querela della persona offesa. Si procede, tuttavia, d'ufficio quando il fatto è commesso con violenza alle persone, ovvero se il colpevole è palesemente armato o se il fatto è commesso con violenza sulle cose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a:t>
            </a:r>
            <a:r>
              <a:rPr lang="it-IT" sz="1600" u="sng" kern="100" dirty="0" err="1">
                <a:effectLst/>
                <a:latin typeface="Aptos" panose="020B0004020202020204" pitchFamily="34" charset="0"/>
                <a:ea typeface="Aptos" panose="020B0004020202020204" pitchFamily="34" charset="0"/>
                <a:cs typeface="Times New Roman" panose="02020603050405020304" pitchFamily="18" charset="0"/>
              </a:rPr>
              <a:t>ndr</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 es. forzare un cancello)</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 nei confronti di persona incapace, per età o per infermità</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878133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AD31CD30-AFC0-11D4-2819-2FD22434215D}"/>
              </a:ext>
            </a:extLst>
          </p:cNvPr>
          <p:cNvSpPr txBox="1"/>
          <p:nvPr/>
        </p:nvSpPr>
        <p:spPr>
          <a:xfrm>
            <a:off x="1181686" y="745587"/>
            <a:ext cx="9861452" cy="4322209"/>
          </a:xfrm>
          <a:prstGeom prst="rect">
            <a:avLst/>
          </a:prstGeom>
          <a:noFill/>
        </p:spPr>
        <p:txBody>
          <a:bodyPr wrap="square">
            <a:spAutoFit/>
          </a:bodyPr>
          <a:lstStyle/>
          <a:p>
            <a:pPr algn="just">
              <a:lnSpc>
                <a:spcPct val="115000"/>
              </a:lnSpc>
              <a:spcAft>
                <a:spcPts val="800"/>
              </a:spcAft>
              <a:buNone/>
            </a:pPr>
            <a:r>
              <a:rPr lang="it-IT" sz="1200" b="1" kern="100" dirty="0">
                <a:effectLst/>
                <a:latin typeface="Aptos" panose="020B0004020202020204" pitchFamily="34" charset="0"/>
                <a:ea typeface="Aptos" panose="020B0004020202020204" pitchFamily="34" charset="0"/>
                <a:cs typeface="Times New Roman" panose="02020603050405020304" pitchFamily="18" charset="0"/>
              </a:rPr>
              <a:t>-</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Bene giuridico tutelato</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Il reato protegge la riservatezza e la sicurezza della dimora. L' art. 14 Cost., affermando che «il domicilio è inviolabile» attribuisce fondamento normativo, di rilevanza costituzionale, al </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diritto di "libertà domiciliare"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considerandolo espressione del più ampio diritto alla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libertà individuale</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 intesa nella sua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proiezione spaziale”</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Proiezione spaziale che non si riduce ad una semplice individuazione di luoghi ove questa si esprime, ma che va accolta nella sua dimensione funzionale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cioè di luogo, nel quale è garantita la libera estrinsecazione della personalità individuale, ove si «concretizzano comportamenti di carattere intimo, domestico o quantomeno privato». Ne deriva anche un </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diritto di riservatezza domiciliare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strumentale anch'esso alla libera estrinsecazione della personalità, che non consente ad altri di prendere conoscenza di ciò che avviene nella sfera privata domiciliare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se non nei casi e nei modi tassativamente previsti dalla legge.</a:t>
            </a:r>
          </a:p>
        </p:txBody>
      </p:sp>
    </p:spTree>
    <p:extLst>
      <p:ext uri="{BB962C8B-B14F-4D97-AF65-F5344CB8AC3E}">
        <p14:creationId xmlns:p14="http://schemas.microsoft.com/office/powerpoint/2010/main" val="11407063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E9CDEAC0-89DF-D670-87DC-78D695A4D011}"/>
              </a:ext>
            </a:extLst>
          </p:cNvPr>
          <p:cNvSpPr txBox="1"/>
          <p:nvPr/>
        </p:nvSpPr>
        <p:spPr>
          <a:xfrm>
            <a:off x="243840" y="500955"/>
            <a:ext cx="11704320" cy="5753498"/>
          </a:xfrm>
          <a:prstGeom prst="rect">
            <a:avLst/>
          </a:prstGeom>
          <a:noFill/>
        </p:spPr>
        <p:txBody>
          <a:bodyPr wrap="square">
            <a:spAutoFit/>
          </a:bodyPr>
          <a:lstStyle/>
          <a:p>
            <a:pPr>
              <a:lnSpc>
                <a:spcPct val="115000"/>
              </a:lnSpc>
              <a:spcAft>
                <a:spcPts val="800"/>
              </a:spcAft>
              <a:buNone/>
            </a:pPr>
            <a:r>
              <a:rPr lang="it-IT" sz="14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Inquadramento</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La violazione di domicilio, con specifico riferimento al condominio, in condominio, si configura quando qualcuno entra o si trattiene senza autorizzazione in parti comuni (cortili, pianerottoli, garage) o private, contro la volontà dei condomini. </a:t>
            </a:r>
          </a:p>
          <a:p>
            <a:pPr>
              <a:lnSpc>
                <a:spcPct val="115000"/>
              </a:lnSpc>
              <a:spcAft>
                <a:spcPts val="800"/>
              </a:spcAf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Due sono le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modalità di condotta</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 </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attraverso le quali il delitto di violazione di domicilio si realizza, configurabili in via alternativa: </a:t>
            </a:r>
          </a:p>
          <a:p>
            <a:pPr algn="just">
              <a:lnSpc>
                <a:spcPct val="115000"/>
              </a:lnSpc>
              <a:spcAft>
                <a:spcPts val="800"/>
              </a:spcAft>
              <a:buNone/>
            </a:pPr>
            <a:r>
              <a:rPr lang="it-IT" sz="1400" kern="100" dirty="0">
                <a:effectLst/>
                <a:latin typeface="Aptos" panose="020B0004020202020204" pitchFamily="34" charset="0"/>
                <a:ea typeface="Aptos" panose="020B0004020202020204" pitchFamily="34" charset="0"/>
                <a:cs typeface="Times New Roman" panose="02020603050405020304" pitchFamily="18" charset="0"/>
              </a:rPr>
              <a:t>a)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l</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introdursi</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 nell'altrui abitazione, luogo di privata dimora o nelle pertinenze di essi</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400" i="1" kern="100" dirty="0">
                <a:effectLst/>
                <a:latin typeface="Aptos" panose="020B0004020202020204" pitchFamily="34" charset="0"/>
                <a:ea typeface="Aptos" panose="020B0004020202020204" pitchFamily="34" charset="0"/>
                <a:cs typeface="Times New Roman" panose="02020603050405020304" pitchFamily="18" charset="0"/>
              </a:rPr>
              <a:t>invito domino</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ossia contro la volontà di chiunque abbia il potere di esclusione (Es: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chi,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scavalca una recinzione e si introduca senza permesso nel giardino comune</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 oppure chi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trovi aperta la finestra di una casa o la porta di ingresso del condominio e vi entri senza avvisare</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15000"/>
              </a:lnSpc>
              <a:spcAft>
                <a:spcPts val="800"/>
              </a:spcAft>
              <a:buNone/>
            </a:pPr>
            <a:r>
              <a:rPr lang="it-IT" sz="1400" b="1" kern="100" dirty="0">
                <a:effectLst/>
                <a:latin typeface="Aptos" panose="020B0004020202020204" pitchFamily="34" charset="0"/>
                <a:ea typeface="Aptos" panose="020B0004020202020204" pitchFamily="34" charset="0"/>
                <a:cs typeface="Times New Roman" panose="02020603050405020304" pitchFamily="18" charset="0"/>
              </a:rPr>
              <a:t>b</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il trattenersi </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nell'altrui abitazione, luogo di privata dimora o nelle pertinenze di essi</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400" i="1" kern="100" dirty="0">
                <a:effectLst/>
                <a:latin typeface="Aptos" panose="020B0004020202020204" pitchFamily="34" charset="0"/>
                <a:ea typeface="Aptos" panose="020B0004020202020204" pitchFamily="34" charset="0"/>
                <a:cs typeface="Times New Roman" panose="02020603050405020304" pitchFamily="18" charset="0"/>
              </a:rPr>
              <a:t>invito domino</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ossia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contro la volontà di chiunque abbia il potere di esclusione (Es: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chi sia entrato legittimamente in una proprietà che poi non vuole abbandonare</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Può essere il caso di chi abbia suonato al citofono per fare un’offerta commerciale e si sia introdotto in condominio o in un singolo appartamento su iniziale autorizzazione di un condomino, il quale in seguito inviti ad uscire il venditore ad andarsene. </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Se il venditore dovesse insistere e rifiutarsi di abbandonare lo stabile ricorrerebbe la violazione di domicilio</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poiché dal momento dell’invito a uscire deve ritenersi persona non desiderata in quella proprietà.</a:t>
            </a:r>
          </a:p>
          <a:p>
            <a:pPr>
              <a:lnSpc>
                <a:spcPct val="115000"/>
              </a:lnSpc>
              <a:spcAft>
                <a:spcPts val="800"/>
              </a:spcAft>
              <a:buNone/>
            </a:pPr>
            <a:r>
              <a:rPr lang="it-IT" sz="1400" kern="100" dirty="0">
                <a:effectLst/>
                <a:latin typeface="Aptos" panose="020B0004020202020204" pitchFamily="34" charset="0"/>
                <a:ea typeface="Aptos" panose="020B0004020202020204" pitchFamily="34" charset="0"/>
                <a:cs typeface="Times New Roman" panose="02020603050405020304" pitchFamily="18" charset="0"/>
              </a:rPr>
              <a:t>NB: </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Commette reato anche chi si introduce nel domicilio fingendo di essere chi non è</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400" u="sng" kern="100" dirty="0">
                <a:effectLst/>
                <a:latin typeface="Aptos" panose="020B0004020202020204" pitchFamily="34" charset="0"/>
                <a:ea typeface="Aptos" panose="020B0004020202020204" pitchFamily="34" charset="0"/>
                <a:cs typeface="Times New Roman" panose="02020603050405020304" pitchFamily="18" charset="0"/>
              </a:rPr>
              <a:t>tipico </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caso del falso tecnico che rappresenta falsamente di dover controllare i contator</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i): egli, infatti, non sarebbe entrato nella proprietà privata se avesse svelato la sua vera identità.</a:t>
            </a:r>
          </a:p>
          <a:p>
            <a:pPr>
              <a:lnSpc>
                <a:spcPct val="115000"/>
              </a:lnSpc>
              <a:spcAft>
                <a:spcPts val="800"/>
              </a:spcAft>
              <a:buNone/>
            </a:pPr>
            <a:r>
              <a:rPr lang="it-IT" sz="1400" kern="100" dirty="0">
                <a:effectLst/>
                <a:latin typeface="Aptos" panose="020B0004020202020204" pitchFamily="34" charset="0"/>
                <a:ea typeface="Aptos" panose="020B0004020202020204" pitchFamily="34" charset="0"/>
                <a:cs typeface="Times New Roman" panose="02020603050405020304" pitchFamily="18" charset="0"/>
              </a:rPr>
              <a:t>NB: è equiparata all'introduzione </a:t>
            </a:r>
            <a:r>
              <a:rPr lang="it-IT" sz="1400" i="1" kern="100" dirty="0">
                <a:effectLst/>
                <a:latin typeface="Aptos" panose="020B0004020202020204" pitchFamily="34" charset="0"/>
                <a:ea typeface="Aptos" panose="020B0004020202020204" pitchFamily="34" charset="0"/>
                <a:cs typeface="Times New Roman" panose="02020603050405020304" pitchFamily="18" charset="0"/>
              </a:rPr>
              <a:t>invito domino </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non solo quella realizzata clandestinamente o con inganno, ma anche quella di </a:t>
            </a:r>
            <a:r>
              <a:rPr lang="it-IT" sz="1400" b="1" kern="100" dirty="0">
                <a:effectLst/>
                <a:latin typeface="Aptos" panose="020B0004020202020204" pitchFamily="34" charset="0"/>
                <a:ea typeface="Aptos" panose="020B0004020202020204" pitchFamily="34" charset="0"/>
                <a:cs typeface="Times New Roman" panose="02020603050405020304" pitchFamily="18" charset="0"/>
              </a:rPr>
              <a:t>chi si introduce nel domicilio altrui con intenzioni illecite</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(T. Napoli, Sez. IV, 27.11.2010; C., Sez. V, 11.7.2005, n. 35166). </a:t>
            </a:r>
          </a:p>
          <a:p>
            <a:pPr algn="just">
              <a:lnSpc>
                <a:spcPct val="115000"/>
              </a:lnSpc>
              <a:spcAft>
                <a:spcPts val="800"/>
              </a:spcAft>
              <a:buNone/>
            </a:pPr>
            <a:endParaRPr lang="it-IT" sz="14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4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r>
              <a:rPr lang="it-IT" sz="1600" b="1"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Elemento soggettivo</a:t>
            </a:r>
            <a:r>
              <a:rPr lang="it-IT" sz="14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r>
              <a:rPr lang="it-IT" sz="1400"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dolo generico</a:t>
            </a:r>
            <a:r>
              <a:rPr lang="it-IT"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che richiede la consapevolezza e la volontà di introdursi o trattenersi in un luogo che costituisce altrui domicilio contro la volontà di chi ne sia titolare.</a:t>
            </a:r>
            <a:endParaRPr lang="it-IT"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872956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65E6B780-27FD-382D-773F-C884EE7640A3}"/>
              </a:ext>
            </a:extLst>
          </p:cNvPr>
          <p:cNvSpPr txBox="1"/>
          <p:nvPr/>
        </p:nvSpPr>
        <p:spPr>
          <a:xfrm>
            <a:off x="703385" y="478301"/>
            <a:ext cx="10944664" cy="5832879"/>
          </a:xfrm>
          <a:prstGeom prst="rect">
            <a:avLst/>
          </a:prstGeom>
          <a:noFill/>
        </p:spPr>
        <p:txBody>
          <a:bodyPr wrap="square">
            <a:spAutoFit/>
          </a:bodyPr>
          <a:lstStyle/>
          <a:p>
            <a:pPr>
              <a:lnSpc>
                <a:spcPct val="115000"/>
              </a:lnSpc>
              <a:spcAft>
                <a:spcPts val="800"/>
              </a:spcAft>
              <a:buNone/>
            </a:pPr>
            <a:r>
              <a:rPr lang="it-IT" sz="12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Alcune applicazioni IN AMBITO CONDOMINIALE: </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La norma include nel proprio alveo applicativo anche tutte le pertinenze delle unità abitative;</a:t>
            </a:r>
            <a:r>
              <a:rPr lang="it-IT" b="1" kern="100" dirty="0">
                <a:effectLst/>
                <a:latin typeface="Aptos" panose="020B0004020202020204" pitchFamily="34" charset="0"/>
                <a:ea typeface="Aptos" panose="020B0004020202020204" pitchFamily="34" charset="0"/>
                <a:cs typeface="Times New Roman" panose="02020603050405020304" pitchFamily="18" charset="0"/>
              </a:rPr>
              <a:t> dunque, il reato può configurarsi anche nelle parti comuni dell’edificio, quali i cortili, pianerottoli, androni e giardini condominiali. L'accesso non autorizzato a tali aree, anche se il portone è aperto, configura il reato. (1)</a:t>
            </a:r>
          </a:p>
          <a:p>
            <a:pPr marL="342900" lvl="0" indent="-342900" algn="just">
              <a:lnSpc>
                <a:spcPct val="115000"/>
              </a:lnSpc>
              <a:spcAft>
                <a:spcPts val="800"/>
              </a:spcAft>
              <a:buSzPts val="1000"/>
              <a:buFont typeface="Symbol" panose="05050102010706020507" pitchFamily="18" charset="2"/>
              <a:buChar char=""/>
              <a:tabLst>
                <a:tab pos="457200" algn="l"/>
              </a:tabLst>
            </a:pP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b="1" kern="100" dirty="0">
                <a:effectLst/>
                <a:latin typeface="Aptos" panose="020B0004020202020204" pitchFamily="34" charset="0"/>
                <a:ea typeface="Aptos" panose="020B0004020202020204" pitchFamily="34" charset="0"/>
                <a:cs typeface="Times New Roman" panose="02020603050405020304" pitchFamily="18" charset="0"/>
              </a:rPr>
              <a:t>Posto che il condominio è un luogo privato e che le parti comuni del condominio rientrano nella nozione di “privata dimora”,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chi vi accede senza autorizzazione commette il reato di violazione di domicilio, indipendentemente dal fatto che il portone sia aperto o no (Corte di Cassazione, </a:t>
            </a:r>
            <a:r>
              <a:rPr lang="it-IT" b="1" u="sng" kern="100" dirty="0" err="1">
                <a:effectLst/>
                <a:latin typeface="Aptos" panose="020B0004020202020204" pitchFamily="34" charset="0"/>
                <a:ea typeface="Aptos" panose="020B0004020202020204" pitchFamily="34" charset="0"/>
                <a:cs typeface="Times New Roman" panose="02020603050405020304" pitchFamily="18" charset="0"/>
              </a:rPr>
              <a:t>sent</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 n. 34753/2022).</a:t>
            </a:r>
          </a:p>
          <a:p>
            <a:pPr marL="342900" lvl="0" indent="-342900" algn="just">
              <a:lnSpc>
                <a:spcPct val="115000"/>
              </a:lnSpc>
              <a:spcAft>
                <a:spcPts val="800"/>
              </a:spcAft>
              <a:buSzPts val="1000"/>
              <a:buFont typeface="Symbol" panose="05050102010706020507" pitchFamily="18" charset="2"/>
              <a:buChar char=""/>
              <a:tabLst>
                <a:tab pos="457200" algn="l"/>
              </a:tabLst>
            </a:pP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algn="jus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(1)“I cortili e gli orti, destinati al servizio ed al completamento dei locali di abitazione, rientrano nel concetto di appartenenza di cui all’art. 614, primo comma, c.p., ed è irrilevante, ai fini della sussistenza del reato previsto da tale norma, che le «appartenenze» siano di uso comune a più abitazioni, spettando il diritto di esclusione da quei luoghi a ciascuno dei titolari delle singole abitazioni”. Pertanto “commette reato di violazione di domicilio chi s’introduca, contro la volontà di chi ha diritto di escluderlo, nel cortile dell’edificio condominiale, rientrando il cortile nel concetto di «appartenenza» dell’abitazione”.</a:t>
            </a:r>
            <a:br>
              <a:rPr lang="it-IT" sz="1600" kern="100" dirty="0">
                <a:effectLst/>
                <a:latin typeface="Aptos" panose="020B0004020202020204" pitchFamily="34" charset="0"/>
                <a:ea typeface="Aptos" panose="020B0004020202020204" pitchFamily="34" charset="0"/>
                <a:cs typeface="Times New Roman" panose="02020603050405020304" pitchFamily="18" charset="0"/>
              </a:rPr>
            </a:br>
            <a:r>
              <a:rPr lang="it-IT" sz="1600" kern="100" dirty="0">
                <a:effectLst/>
                <a:latin typeface="Aptos" panose="020B0004020202020204" pitchFamily="34" charset="0"/>
                <a:ea typeface="Aptos" panose="020B0004020202020204" pitchFamily="34" charset="0"/>
                <a:cs typeface="Times New Roman" panose="02020603050405020304" pitchFamily="18" charset="0"/>
              </a:rPr>
              <a:t>Così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Cassazione penale, con sentenza n. 31700 del 20.7.2023</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18467014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10533CD0-3346-64EC-9D81-4A02EA40AA9B}"/>
              </a:ext>
            </a:extLst>
          </p:cNvPr>
          <p:cNvSpPr txBox="1"/>
          <p:nvPr/>
        </p:nvSpPr>
        <p:spPr>
          <a:xfrm>
            <a:off x="576775" y="436098"/>
            <a:ext cx="11015003" cy="4617354"/>
          </a:xfrm>
          <a:prstGeom prst="rect">
            <a:avLst/>
          </a:prstGeom>
          <a:noFill/>
        </p:spPr>
        <p:txBody>
          <a:bodyPr wrap="square">
            <a:spAutoFit/>
          </a:bodyPr>
          <a:lstStyle/>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Chi può accedere alle parti comuni?</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marL="457200" algn="just">
              <a:lnSpc>
                <a:spcPct val="115000"/>
              </a:lnSpc>
              <a:spcAft>
                <a:spcPts val="800"/>
              </a:spcAft>
              <a:buNone/>
            </a:pPr>
            <a:r>
              <a:rPr lang="it-IT" b="1" kern="100" dirty="0">
                <a:effectLst/>
                <a:latin typeface="Aptos" panose="020B0004020202020204" pitchFamily="34" charset="0"/>
                <a:ea typeface="Aptos" panose="020B0004020202020204" pitchFamily="34" charset="0"/>
                <a:cs typeface="Times New Roman" panose="02020603050405020304" pitchFamily="18" charset="0"/>
              </a:rPr>
              <a:t>Può accedere in condominio chi è autorizzato per legge o gli ospiti dei condomini</a:t>
            </a:r>
            <a:r>
              <a:rPr lang="it-IT" kern="100" dirty="0">
                <a:solidFill>
                  <a:srgbClr val="7030A0"/>
                </a:solidFill>
                <a:effectLst/>
                <a:latin typeface="Aptos" panose="020B0004020202020204" pitchFamily="34" charset="0"/>
                <a:ea typeface="Aptos" panose="020B0004020202020204" pitchFamily="34" charset="0"/>
                <a:cs typeface="Times New Roman" panose="02020603050405020304" pitchFamily="18" charset="0"/>
              </a:rPr>
              <a:t>; </a:t>
            </a:r>
            <a:r>
              <a:rPr lang="it-IT" kern="100" dirty="0">
                <a:effectLst/>
                <a:latin typeface="Aptos" panose="020B0004020202020204" pitchFamily="34" charset="0"/>
                <a:ea typeface="Aptos" panose="020B0004020202020204" pitchFamily="34" charset="0"/>
                <a:cs typeface="Times New Roman" panose="02020603050405020304" pitchFamily="18" charset="0"/>
              </a:rPr>
              <a:t>quanto all’uso delle stesse, deve pur sempre avvenire nel rispetto delle regole del Codice Civile (art. 1102 c.c.), evitando di modificare la destinazione d’uso o impedire il pari uso agli altri condomini. In particolare: </a:t>
            </a:r>
          </a:p>
          <a:p>
            <a:pPr marL="457200"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**Condomini**: proprietari, usufruttuari e affittuari hanno diritto di accesso.</a:t>
            </a:r>
          </a:p>
          <a:p>
            <a:pPr marL="457200"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**Familiari e ospiti**: possono varcare il portone solo se invitati da un condomino.</a:t>
            </a:r>
          </a:p>
          <a:p>
            <a:pPr marL="457200"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**Professionisti o tecnici**: possono accedere su incarico o autorizzazione specifica.</a:t>
            </a:r>
          </a:p>
          <a:p>
            <a:pPr marL="457200"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In sostanza, l’accesso è riservato a chi ha un diritto legittimo, e ogni altro individuo può essere allontanato, se necessario, ricorrendo all’intervento delle forze dell’ordine.</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 </a:t>
            </a:r>
          </a:p>
          <a:p>
            <a:pPr marL="457200" algn="just">
              <a:lnSpc>
                <a:spcPct val="115000"/>
              </a:lnSpc>
              <a:spcAft>
                <a:spcPts val="800"/>
              </a:spcAft>
              <a:buNone/>
            </a:pP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L'intrusione si verifica tanto nel caso in cui un estraneo acceda al condominio, tanto nel caso in cui taluno rimanga sul pianerottolo (o negli spazi comuni) contro la volontà dei condomini.</a:t>
            </a:r>
            <a:r>
              <a:rPr lang="it-IT"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16161565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6E135B07-9411-6F8B-E2E1-387839BF9E7E}"/>
              </a:ext>
            </a:extLst>
          </p:cNvPr>
          <p:cNvSpPr txBox="1"/>
          <p:nvPr/>
        </p:nvSpPr>
        <p:spPr>
          <a:xfrm>
            <a:off x="998807" y="520504"/>
            <a:ext cx="10522634" cy="5519460"/>
          </a:xfrm>
          <a:prstGeom prst="rect">
            <a:avLst/>
          </a:prstGeom>
          <a:noFill/>
        </p:spPr>
        <p:txBody>
          <a:bodyPr wrap="square">
            <a:spAutoFit/>
          </a:bodyPr>
          <a:lstStyle/>
          <a:p>
            <a:pPr marL="342900" lvl="0" indent="-342900" algn="just">
              <a:lnSpc>
                <a:spcPct val="115000"/>
              </a:lnSpc>
              <a:spcAft>
                <a:spcPts val="800"/>
              </a:spcAft>
              <a:buSzPts val="1000"/>
              <a:buFont typeface="Symbol" panose="05050102010706020507" pitchFamily="18" charset="2"/>
              <a:buChar char=""/>
              <a:tabLst>
                <a:tab pos="457200" algn="l"/>
              </a:tabLst>
            </a:pPr>
            <a:r>
              <a:rPr lang="it-IT" sz="2000" b="1" u="sng" kern="100" dirty="0">
                <a:effectLst/>
                <a:latin typeface="+mj-lt"/>
                <a:ea typeface="Aptos" panose="020B0004020202020204" pitchFamily="34" charset="0"/>
                <a:cs typeface="Times New Roman" panose="02020603050405020304" pitchFamily="18" charset="0"/>
              </a:rPr>
              <a:t>Amministratore e domicilio: </a:t>
            </a:r>
            <a:r>
              <a:rPr lang="it-IT" sz="2000" b="1" kern="100" dirty="0">
                <a:effectLst/>
                <a:latin typeface="+mj-lt"/>
                <a:ea typeface="Aptos" panose="020B0004020202020204" pitchFamily="34" charset="0"/>
                <a:cs typeface="Times New Roman" panose="02020603050405020304" pitchFamily="18" charset="0"/>
              </a:rPr>
              <a:t>l'amministratore di condominio può ovviamente accedere all’edificio condominiale e alle relative parti comuni e locali tecnici, ma non può entrare negli appartamenti di proprietà esclusiva </a:t>
            </a:r>
            <a:r>
              <a:rPr lang="it-IT" sz="2000" kern="100" dirty="0">
                <a:effectLst/>
                <a:latin typeface="+mj-lt"/>
                <a:ea typeface="Aptos" panose="020B0004020202020204" pitchFamily="34" charset="0"/>
                <a:cs typeface="Times New Roman" panose="02020603050405020304" pitchFamily="18" charset="0"/>
              </a:rPr>
              <a:t>dei condomini contro la loro volontà, neanche per verifiche autorizzate, a</a:t>
            </a:r>
            <a:r>
              <a:rPr lang="it-IT" sz="2000" b="1" u="sng" kern="100" dirty="0">
                <a:effectLst/>
                <a:latin typeface="+mj-lt"/>
                <a:ea typeface="Aptos" panose="020B0004020202020204" pitchFamily="34" charset="0"/>
                <a:cs typeface="Times New Roman" panose="02020603050405020304" pitchFamily="18" charset="0"/>
              </a:rPr>
              <a:t> meno che non vi sia un'urgenza documentabile per la pubblica sicurezza </a:t>
            </a:r>
            <a:r>
              <a:rPr lang="it-IT" sz="2000" kern="100" dirty="0">
                <a:effectLst/>
                <a:latin typeface="+mj-lt"/>
                <a:ea typeface="Aptos" panose="020B0004020202020204" pitchFamily="34" charset="0"/>
                <a:cs typeface="Times New Roman" panose="02020603050405020304" pitchFamily="18" charset="0"/>
              </a:rPr>
              <a:t>(in questo caso accompagnato da vigili del fuoco/ASL). </a:t>
            </a:r>
          </a:p>
          <a:p>
            <a:pPr>
              <a:buNone/>
            </a:pPr>
            <a:r>
              <a:rPr lang="it-IT" sz="2000" b="1" u="sng" dirty="0">
                <a:effectLst/>
                <a:latin typeface="+mj-lt"/>
                <a:ea typeface="Aptos" panose="020B0004020202020204" pitchFamily="34" charset="0"/>
                <a:cs typeface="Times New Roman" panose="02020603050405020304" pitchFamily="18" charset="0"/>
              </a:rPr>
              <a:t>ACCESSO PER LAVORI</a:t>
            </a:r>
            <a:r>
              <a:rPr lang="it-IT" sz="2000" b="1" dirty="0">
                <a:effectLst/>
                <a:latin typeface="+mj-lt"/>
                <a:ea typeface="Aptos" panose="020B0004020202020204" pitchFamily="34" charset="0"/>
                <a:cs typeface="Times New Roman" panose="02020603050405020304" pitchFamily="18" charset="0"/>
              </a:rPr>
              <a:t>: </a:t>
            </a:r>
            <a:r>
              <a:rPr lang="it-IT" sz="2000" dirty="0">
                <a:effectLst/>
                <a:latin typeface="+mj-lt"/>
                <a:ea typeface="Aptos" panose="020B0004020202020204" pitchFamily="34" charset="0"/>
                <a:cs typeface="Times New Roman" panose="02020603050405020304" pitchFamily="18" charset="0"/>
              </a:rPr>
              <a:t>In situazioni di urgenza o </a:t>
            </a:r>
            <a:r>
              <a:rPr lang="it-IT" sz="2000" b="1" u="sng" dirty="0">
                <a:effectLst/>
                <a:latin typeface="+mj-lt"/>
                <a:ea typeface="Aptos" panose="020B0004020202020204" pitchFamily="34" charset="0"/>
                <a:cs typeface="Times New Roman" panose="02020603050405020304" pitchFamily="18" charset="0"/>
              </a:rPr>
              <a:t>necessità documentabili ai fini dell’esecuzione di lavori su parti comuni </a:t>
            </a:r>
            <a:r>
              <a:rPr lang="it-IT" sz="2000" dirty="0">
                <a:effectLst/>
                <a:latin typeface="+mj-lt"/>
                <a:ea typeface="Aptos" panose="020B0004020202020204" pitchFamily="34" charset="0"/>
                <a:cs typeface="Times New Roman" panose="02020603050405020304" pitchFamily="18" charset="0"/>
              </a:rPr>
              <a:t>che presuppongano l’accesso a un’unità privata, in caso di rifiuto del condomino, l’amministratore può rivolgersi al Tribunale per ottenere un provvedimento che consenta l’</a:t>
            </a:r>
            <a:r>
              <a:rPr lang="it-IT" sz="2000" dirty="0">
                <a:solidFill>
                  <a:srgbClr val="7030A0"/>
                </a:solidFill>
                <a:effectLst/>
                <a:latin typeface="+mj-lt"/>
                <a:ea typeface="Aptos" panose="020B0004020202020204" pitchFamily="34" charset="0"/>
                <a:cs typeface="Times New Roman" panose="02020603050405020304" pitchFamily="18" charset="0"/>
              </a:rPr>
              <a:t>a</a:t>
            </a:r>
            <a:r>
              <a:rPr lang="it-IT" sz="2000" dirty="0">
                <a:solidFill>
                  <a:srgbClr val="000000"/>
                </a:solidFill>
                <a:effectLst/>
                <a:latin typeface="+mj-lt"/>
                <a:ea typeface="Aptos" panose="020B0004020202020204" pitchFamily="34" charset="0"/>
                <a:cs typeface="Times New Roman" panose="02020603050405020304" pitchFamily="18" charset="0"/>
              </a:rPr>
              <a:t>ccesso forzato per urgenza</a:t>
            </a:r>
            <a:r>
              <a:rPr lang="it-IT" sz="2000" dirty="0">
                <a:effectLst/>
                <a:latin typeface="+mj-lt"/>
                <a:ea typeface="Aptos" panose="020B0004020202020204" pitchFamily="34" charset="0"/>
                <a:cs typeface="Times New Roman" panose="02020603050405020304" pitchFamily="18" charset="0"/>
              </a:rPr>
              <a:t> ex art. 843 c.c. (1)</a:t>
            </a:r>
            <a:r>
              <a:rPr lang="it-IT" sz="2000" dirty="0">
                <a:effectLst/>
                <a:latin typeface="+mj-lt"/>
              </a:rPr>
              <a:t> </a:t>
            </a:r>
          </a:p>
          <a:p>
            <a:pPr algn="just">
              <a:buNone/>
            </a:pPr>
            <a:endParaRPr lang="it-IT" sz="2000" kern="100" dirty="0">
              <a:effectLst/>
              <a:latin typeface="+mj-lt"/>
              <a:ea typeface="Aptos" panose="020B0004020202020204" pitchFamily="34" charset="0"/>
              <a:cs typeface="Times New Roman" panose="02020603050405020304" pitchFamily="18" charset="0"/>
            </a:endParaRPr>
          </a:p>
          <a:p>
            <a:pPr algn="just">
              <a:buNone/>
            </a:pPr>
            <a:endParaRPr lang="it-IT" sz="2000" kern="100" dirty="0">
              <a:latin typeface="+mj-lt"/>
              <a:ea typeface="Aptos" panose="020B0004020202020204" pitchFamily="34" charset="0"/>
              <a:cs typeface="Times New Roman" panose="02020603050405020304" pitchFamily="18" charset="0"/>
            </a:endParaRPr>
          </a:p>
          <a:p>
            <a:pPr algn="just">
              <a:buNone/>
            </a:pPr>
            <a:endParaRPr lang="it-IT" sz="2000" kern="100" dirty="0">
              <a:effectLst/>
              <a:latin typeface="+mj-lt"/>
              <a:ea typeface="Aptos" panose="020B0004020202020204" pitchFamily="34" charset="0"/>
              <a:cs typeface="Times New Roman" panose="02020603050405020304" pitchFamily="18" charset="0"/>
            </a:endParaRPr>
          </a:p>
          <a:p>
            <a:pPr algn="just">
              <a:buNone/>
            </a:pPr>
            <a:r>
              <a:rPr lang="it-IT" sz="1600" kern="100" dirty="0">
                <a:latin typeface="+mj-lt"/>
                <a:ea typeface="Aptos" panose="020B0004020202020204" pitchFamily="34" charset="0"/>
                <a:cs typeface="Times New Roman" panose="02020603050405020304" pitchFamily="18" charset="0"/>
              </a:rPr>
              <a:t>(1) </a:t>
            </a:r>
            <a:r>
              <a:rPr lang="it-IT" sz="1600" kern="100" dirty="0">
                <a:effectLst/>
                <a:latin typeface="+mj-lt"/>
                <a:ea typeface="Aptos" panose="020B0004020202020204" pitchFamily="34" charset="0"/>
                <a:cs typeface="Times New Roman" panose="02020603050405020304" pitchFamily="18" charset="0"/>
              </a:rPr>
              <a:t>L’articolo 843 c.c. consente l’accesso nella proprietà privata altrui </a:t>
            </a:r>
            <a:r>
              <a:rPr lang="it-IT" sz="1600" u="sng" kern="100" dirty="0">
                <a:effectLst/>
                <a:latin typeface="+mj-lt"/>
                <a:ea typeface="Aptos" panose="020B0004020202020204" pitchFamily="34" charset="0"/>
                <a:cs typeface="Times New Roman" panose="02020603050405020304" pitchFamily="18" charset="0"/>
              </a:rPr>
              <a:t>se necessario per eseguire lavori su parti comuni – purché la richiesta sia ragionevole e non strumentale</a:t>
            </a:r>
            <a:r>
              <a:rPr lang="it-IT" sz="1600" kern="100" dirty="0">
                <a:effectLst/>
                <a:latin typeface="+mj-lt"/>
                <a:ea typeface="Aptos" panose="020B0004020202020204" pitchFamily="34" charset="0"/>
                <a:cs typeface="Times New Roman" panose="02020603050405020304" pitchFamily="18" charset="0"/>
              </a:rPr>
              <a:t>. Se si causano danni, è prevista un’adeguata indennità (anche giornaliera) e il ripristino dello stato dei luoghi.</a:t>
            </a:r>
          </a:p>
        </p:txBody>
      </p:sp>
    </p:spTree>
    <p:extLst>
      <p:ext uri="{BB962C8B-B14F-4D97-AF65-F5344CB8AC3E}">
        <p14:creationId xmlns:p14="http://schemas.microsoft.com/office/powerpoint/2010/main" val="8015545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3AE9D923-E615-D19F-FB0F-6DF022B3CA10}"/>
              </a:ext>
            </a:extLst>
          </p:cNvPr>
          <p:cNvSpPr txBox="1"/>
          <p:nvPr/>
        </p:nvSpPr>
        <p:spPr>
          <a:xfrm>
            <a:off x="576775" y="456377"/>
            <a:ext cx="11451101" cy="6234720"/>
          </a:xfrm>
          <a:prstGeom prst="rect">
            <a:avLst/>
          </a:prstGeom>
          <a:noFill/>
        </p:spPr>
        <p:txBody>
          <a:bodyPr wrap="square">
            <a:spAutoFit/>
          </a:bodyPr>
          <a:lstStyle/>
          <a:p>
            <a:pPr>
              <a:lnSpc>
                <a:spcPct val="115000"/>
              </a:lnSpc>
              <a:spcAft>
                <a:spcPts val="800"/>
              </a:spcAft>
              <a:buNone/>
            </a:pP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VIOLAZIONE, SOTTRAZIONE E SOPPRESSIONE DELLA CORRISPONDENZA (ART. 616 C.P.)</a:t>
            </a: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Codice penale</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Libro II - Dei delitti in particolare</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Titolo XII - Dei delitti contro la persona</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Capo III - Dei delitti contro la libertà individuale</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Sezione V - Dei delitti contro la inviolabilità dei segreti</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Art. 616 Violazione, sottrazione e soppressione di corrispondenza</a:t>
            </a:r>
          </a:p>
          <a:p>
            <a:pPr>
              <a:lnSpc>
                <a:spcPct val="115000"/>
              </a:lnSpc>
              <a:spcAft>
                <a:spcPts val="800"/>
              </a:spcAft>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 </a:t>
            </a:r>
            <a:r>
              <a:rPr lang="it-IT" kern="100" dirty="0">
                <a:effectLst/>
                <a:latin typeface="Aptos" panose="020B0004020202020204" pitchFamily="34" charset="0"/>
                <a:ea typeface="Aptos" panose="020B0004020202020204" pitchFamily="34" charset="0"/>
                <a:cs typeface="Times New Roman" panose="02020603050405020304" pitchFamily="18" charset="0"/>
              </a:rPr>
              <a:t>“</a:t>
            </a:r>
            <a:r>
              <a:rPr lang="it-IT" i="1" kern="100" dirty="0">
                <a:effectLst/>
                <a:latin typeface="Aptos" panose="020B0004020202020204" pitchFamily="34" charset="0"/>
                <a:ea typeface="Aptos" panose="020B0004020202020204" pitchFamily="34" charset="0"/>
                <a:cs typeface="Times New Roman" panose="02020603050405020304" pitchFamily="18" charset="0"/>
              </a:rPr>
              <a:t>[I]. </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Chiunque</a:t>
            </a:r>
            <a:r>
              <a:rPr lang="it-IT" i="1" kern="100" dirty="0">
                <a:effectLst/>
                <a:latin typeface="Aptos" panose="020B0004020202020204" pitchFamily="34" charset="0"/>
                <a:ea typeface="Aptos" panose="020B0004020202020204" pitchFamily="34" charset="0"/>
                <a:cs typeface="Times New Roman" panose="02020603050405020304" pitchFamily="18" charset="0"/>
              </a:rPr>
              <a:t> </a:t>
            </a:r>
            <a:r>
              <a:rPr lang="it-IT" b="1" i="1" u="sng" kern="100" dirty="0">
                <a:effectLst/>
                <a:latin typeface="Aptos" panose="020B0004020202020204" pitchFamily="34" charset="0"/>
                <a:ea typeface="Aptos" panose="020B0004020202020204" pitchFamily="34" charset="0"/>
                <a:cs typeface="Times New Roman" panose="02020603050405020304" pitchFamily="18" charset="0"/>
              </a:rPr>
              <a:t>PRENDE COGNIZIONE del contenuto</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 di una corrispondenza chiusa</a:t>
            </a:r>
            <a:r>
              <a:rPr lang="it-IT" i="1" kern="100" dirty="0">
                <a:effectLst/>
                <a:latin typeface="Aptos" panose="020B0004020202020204" pitchFamily="34" charset="0"/>
                <a:ea typeface="Aptos" panose="020B0004020202020204" pitchFamily="34" charset="0"/>
                <a:cs typeface="Times New Roman" panose="02020603050405020304" pitchFamily="18" charset="0"/>
              </a:rPr>
              <a:t>, </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a lui non diretta</a:t>
            </a:r>
            <a:r>
              <a:rPr lang="it-IT" i="1" kern="100" dirty="0">
                <a:effectLst/>
                <a:latin typeface="Aptos" panose="020B0004020202020204" pitchFamily="34" charset="0"/>
                <a:ea typeface="Aptos" panose="020B0004020202020204" pitchFamily="34" charset="0"/>
                <a:cs typeface="Times New Roman" panose="02020603050405020304" pitchFamily="18" charset="0"/>
              </a:rPr>
              <a:t>, ovvero</a:t>
            </a:r>
            <a:r>
              <a:rPr lang="it-IT" b="1" i="1" kern="100" dirty="0">
                <a:effectLst/>
                <a:latin typeface="Aptos" panose="020B0004020202020204" pitchFamily="34" charset="0"/>
                <a:ea typeface="Aptos" panose="020B0004020202020204" pitchFamily="34" charset="0"/>
                <a:cs typeface="Times New Roman" panose="02020603050405020304" pitchFamily="18" charset="0"/>
              </a:rPr>
              <a:t> </a:t>
            </a:r>
            <a:r>
              <a:rPr lang="it-IT" b="1" i="1" u="sng" kern="100" dirty="0">
                <a:effectLst/>
                <a:latin typeface="Aptos" panose="020B0004020202020204" pitchFamily="34" charset="0"/>
                <a:ea typeface="Aptos" panose="020B0004020202020204" pitchFamily="34" charset="0"/>
                <a:cs typeface="Times New Roman" panose="02020603050405020304" pitchFamily="18" charset="0"/>
              </a:rPr>
              <a:t>SOTTRAE O DISTRAE</a:t>
            </a:r>
            <a:r>
              <a:rPr lang="it-IT" i="1" kern="100" dirty="0">
                <a:effectLst/>
                <a:latin typeface="Aptos" panose="020B0004020202020204" pitchFamily="34" charset="0"/>
                <a:ea typeface="Aptos" panose="020B0004020202020204" pitchFamily="34" charset="0"/>
                <a:cs typeface="Times New Roman" panose="02020603050405020304" pitchFamily="18" charset="0"/>
              </a:rPr>
              <a:t>, </a:t>
            </a:r>
            <a:r>
              <a:rPr lang="it-IT" b="1" i="1" u="sng" kern="100" dirty="0">
                <a:effectLst/>
                <a:latin typeface="Aptos" panose="020B0004020202020204" pitchFamily="34" charset="0"/>
                <a:ea typeface="Aptos" panose="020B0004020202020204" pitchFamily="34" charset="0"/>
                <a:cs typeface="Times New Roman" panose="02020603050405020304" pitchFamily="18" charset="0"/>
              </a:rPr>
              <a:t>al fine di prenderne o di farne da altri prendere cognizione</a:t>
            </a:r>
            <a:r>
              <a:rPr lang="it-IT" i="1" kern="100" dirty="0">
                <a:effectLst/>
                <a:latin typeface="Aptos" panose="020B0004020202020204" pitchFamily="34" charset="0"/>
                <a:ea typeface="Aptos" panose="020B0004020202020204" pitchFamily="34" charset="0"/>
                <a:cs typeface="Times New Roman" panose="02020603050405020304" pitchFamily="18" charset="0"/>
              </a:rPr>
              <a:t>, una </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corrispondenza</a:t>
            </a:r>
            <a:r>
              <a:rPr lang="it-IT" i="1" kern="100" dirty="0">
                <a:effectLst/>
                <a:latin typeface="Aptos" panose="020B0004020202020204" pitchFamily="34" charset="0"/>
                <a:ea typeface="Aptos" panose="020B0004020202020204" pitchFamily="34" charset="0"/>
                <a:cs typeface="Times New Roman" panose="02020603050405020304" pitchFamily="18" charset="0"/>
              </a:rPr>
              <a:t> </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chiusa</a:t>
            </a:r>
            <a:r>
              <a:rPr lang="it-IT" i="1" kern="100" dirty="0">
                <a:effectLst/>
                <a:latin typeface="Aptos" panose="020B0004020202020204" pitchFamily="34" charset="0"/>
                <a:ea typeface="Aptos" panose="020B0004020202020204" pitchFamily="34" charset="0"/>
                <a:cs typeface="Times New Roman" panose="02020603050405020304" pitchFamily="18" charset="0"/>
              </a:rPr>
              <a:t> </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o aperta, a lui non diretta</a:t>
            </a:r>
            <a:r>
              <a:rPr lang="it-IT" i="1" kern="100" dirty="0">
                <a:effectLst/>
                <a:latin typeface="Aptos" panose="020B0004020202020204" pitchFamily="34" charset="0"/>
                <a:ea typeface="Aptos" panose="020B0004020202020204" pitchFamily="34" charset="0"/>
                <a:cs typeface="Times New Roman" panose="02020603050405020304" pitchFamily="18" charset="0"/>
              </a:rPr>
              <a:t>, ovvero, in tutto o in parte,</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 </a:t>
            </a:r>
            <a:r>
              <a:rPr lang="it-IT" b="1" i="1" u="sng" kern="100" dirty="0">
                <a:effectLst/>
                <a:latin typeface="Aptos" panose="020B0004020202020204" pitchFamily="34" charset="0"/>
                <a:ea typeface="Aptos" panose="020B0004020202020204" pitchFamily="34" charset="0"/>
                <a:cs typeface="Times New Roman" panose="02020603050405020304" pitchFamily="18" charset="0"/>
              </a:rPr>
              <a:t>la DISTRUGGE O SOPPRIME</a:t>
            </a:r>
            <a:r>
              <a:rPr lang="it-IT" i="1" kern="100" dirty="0">
                <a:effectLst/>
                <a:latin typeface="Aptos" panose="020B0004020202020204" pitchFamily="34" charset="0"/>
                <a:ea typeface="Aptos" panose="020B0004020202020204" pitchFamily="34" charset="0"/>
                <a:cs typeface="Times New Roman" panose="02020603050405020304" pitchFamily="18" charset="0"/>
              </a:rPr>
              <a:t>, è punito, se il fatto non è preveduto come reato da altra disposizione di legge, con la reclusione fino a un anno o con la multa da 30 euro a 516 euro [619].</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i="1" kern="100" dirty="0">
                <a:effectLst/>
                <a:latin typeface="Aptos" panose="020B0004020202020204" pitchFamily="34" charset="0"/>
                <a:ea typeface="Aptos" panose="020B0004020202020204" pitchFamily="34" charset="0"/>
                <a:cs typeface="Times New Roman" panose="02020603050405020304" pitchFamily="18" charset="0"/>
              </a:rPr>
              <a:t>[II]. Se il colpevole, senza giusta causa, </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rivela</a:t>
            </a:r>
            <a:r>
              <a:rPr lang="it-IT" i="1" kern="100" dirty="0">
                <a:effectLst/>
                <a:latin typeface="Aptos" panose="020B0004020202020204" pitchFamily="34" charset="0"/>
                <a:ea typeface="Aptos" panose="020B0004020202020204" pitchFamily="34" charset="0"/>
                <a:cs typeface="Times New Roman" panose="02020603050405020304" pitchFamily="18" charset="0"/>
              </a:rPr>
              <a:t>, in tutto o in parte, </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il contenuto della corrispondenza</a:t>
            </a:r>
            <a:r>
              <a:rPr lang="it-IT" i="1" kern="100" dirty="0">
                <a:effectLst/>
                <a:latin typeface="Aptos" panose="020B0004020202020204" pitchFamily="34" charset="0"/>
                <a:ea typeface="Aptos" panose="020B0004020202020204" pitchFamily="34" charset="0"/>
                <a:cs typeface="Times New Roman" panose="02020603050405020304" pitchFamily="18" charset="0"/>
              </a:rPr>
              <a:t>, è punito,</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 se dal fatto deriva nocumento</a:t>
            </a:r>
            <a:r>
              <a:rPr lang="it-IT" i="1" kern="100" dirty="0">
                <a:effectLst/>
                <a:latin typeface="Aptos" panose="020B0004020202020204" pitchFamily="34" charset="0"/>
                <a:ea typeface="Aptos" panose="020B0004020202020204" pitchFamily="34" charset="0"/>
                <a:cs typeface="Times New Roman" panose="02020603050405020304" pitchFamily="18" charset="0"/>
              </a:rPr>
              <a:t> ed il fatto medesimo non costituisce un più grave reato, con la reclusione fino a tre anni [618].</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i="1" kern="100" dirty="0">
                <a:effectLst/>
                <a:latin typeface="Aptos" panose="020B0004020202020204" pitchFamily="34" charset="0"/>
                <a:ea typeface="Aptos" panose="020B0004020202020204" pitchFamily="34" charset="0"/>
                <a:cs typeface="Times New Roman" panose="02020603050405020304" pitchFamily="18" charset="0"/>
              </a:rPr>
              <a:t>[III]. Il delitto è punibile a querela della persona offesa [120].</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i="1" kern="100" dirty="0">
                <a:effectLst/>
                <a:latin typeface="Aptos" panose="020B0004020202020204" pitchFamily="34" charset="0"/>
                <a:ea typeface="Aptos" panose="020B0004020202020204" pitchFamily="34" charset="0"/>
                <a:cs typeface="Times New Roman" panose="02020603050405020304" pitchFamily="18" charset="0"/>
              </a:rPr>
              <a:t>[IV]. Agli effetti delle disposizioni di questa sezione, </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per </a:t>
            </a:r>
            <a:r>
              <a:rPr lang="it-IT" b="1" i="1" u="sng" kern="100" dirty="0">
                <a:effectLst/>
                <a:latin typeface="Aptos" panose="020B0004020202020204" pitchFamily="34" charset="0"/>
                <a:ea typeface="Aptos" panose="020B0004020202020204" pitchFamily="34" charset="0"/>
                <a:cs typeface="Times New Roman" panose="02020603050405020304" pitchFamily="18" charset="0"/>
              </a:rPr>
              <a:t>corrispondenza</a:t>
            </a:r>
            <a:r>
              <a:rPr lang="it-IT" i="1" u="sng" kern="100" dirty="0">
                <a:effectLst/>
                <a:latin typeface="Aptos" panose="020B0004020202020204" pitchFamily="34" charset="0"/>
                <a:ea typeface="Aptos" panose="020B0004020202020204" pitchFamily="34" charset="0"/>
                <a:cs typeface="Times New Roman" panose="02020603050405020304" pitchFamily="18" charset="0"/>
              </a:rPr>
              <a:t> s'intende quella epistolare, telegrafica, telefonica, informatica o telematica ovvero effettuata con ogni altra forma di comunicazione a distanza</a:t>
            </a:r>
            <a:r>
              <a:rPr lang="it-IT"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612023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CF64CD49-AFB9-3BD6-84E0-E3E1A2958951}"/>
              </a:ext>
            </a:extLst>
          </p:cNvPr>
          <p:cNvSpPr txBox="1"/>
          <p:nvPr/>
        </p:nvSpPr>
        <p:spPr>
          <a:xfrm>
            <a:off x="450166" y="576079"/>
            <a:ext cx="11507372" cy="5196231"/>
          </a:xfrm>
          <a:prstGeom prst="rect">
            <a:avLst/>
          </a:prstGeom>
          <a:noFill/>
        </p:spPr>
        <p:txBody>
          <a:bodyPr wrap="square">
            <a:spAutoFit/>
          </a:bodyPr>
          <a:lstStyle/>
          <a:p>
            <a:pPr algn="just">
              <a:lnSpc>
                <a:spcPct val="115000"/>
              </a:lnSpc>
              <a:spcAft>
                <a:spcPts val="800"/>
              </a:spcAft>
              <a:buNone/>
            </a:pPr>
            <a:r>
              <a:rPr lang="it-IT" sz="12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r>
              <a:rPr lang="it-IT" sz="1600" b="1"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Elemento soggettivo</a:t>
            </a:r>
            <a:r>
              <a:rPr lang="it-IT" sz="1600"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a:t>
            </a:r>
            <a:r>
              <a:rPr lang="it-IT" sz="16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La condotta di </a:t>
            </a:r>
            <a:r>
              <a:rPr lang="it-IT" sz="1600"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presa di cognizione</a:t>
            </a:r>
            <a:r>
              <a:rPr lang="it-IT" sz="16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richiede sotto il profilo soggettivo il </a:t>
            </a:r>
            <a:r>
              <a:rPr lang="it-IT"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dolo generico</a:t>
            </a:r>
            <a:r>
              <a:rPr lang="it-IT" sz="16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ossia la coscienza e volontà, da parte del soggetto agente, di prendere cognizione del contenuto di una corrispondenza chiusa a lui non diretta.</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6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Le condotte di </a:t>
            </a:r>
            <a:r>
              <a:rPr lang="it-IT" sz="1600"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distrazione e di sottrazione </a:t>
            </a:r>
            <a:r>
              <a:rPr lang="it-IT" sz="16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integrano invece, sul versante soggettivo, un'ipotesi di </a:t>
            </a:r>
            <a:r>
              <a:rPr lang="it-IT"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dolo specifico</a:t>
            </a:r>
            <a:r>
              <a:rPr lang="it-IT" sz="16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Esse </a:t>
            </a:r>
            <a:r>
              <a:rPr lang="it-IT" sz="1600"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richiedono</a:t>
            </a:r>
            <a:r>
              <a:rPr lang="it-IT" sz="16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infatti, oltre alla coscienza e volontà del fatto materiale tipico, </a:t>
            </a:r>
            <a:r>
              <a:rPr lang="it-IT" sz="1600"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l'ulteriore fine -</a:t>
            </a:r>
            <a:r>
              <a:rPr lang="it-IT" sz="16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di cui non è richiesta la realizzazione - </a:t>
            </a:r>
            <a:r>
              <a:rPr lang="it-IT" sz="1600"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di prendere o far prendere a terzi cognizione del contenuto</a:t>
            </a:r>
            <a:r>
              <a:rPr lang="it-IT" sz="16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della corrispondenza sottratta o distratta</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6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Inquadramento e Bene giuridico tutelato:</a:t>
            </a: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La tutela riguarda la riservatezza e la libertà della corrispondenza, garantite anche tra vicini nell’ambito condominiale. In particolare, la Sezione V del Capo III, Titolo XII (artt. 616-623-</a:t>
            </a:r>
            <a:r>
              <a:rPr lang="it-IT" sz="1600" i="1" kern="100" dirty="0">
                <a:effectLst/>
                <a:latin typeface="Aptos" panose="020B0004020202020204" pitchFamily="34" charset="0"/>
                <a:ea typeface="Aptos" panose="020B0004020202020204" pitchFamily="34" charset="0"/>
                <a:cs typeface="Times New Roman" panose="02020603050405020304" pitchFamily="18" charset="0"/>
              </a:rPr>
              <a:t>bis),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disciplina varie figure di reato accomunate tra loro dalla unicità del bene giuridico protetto. Si tratta di norme poste a tutela di </a:t>
            </a:r>
            <a:r>
              <a:rPr lang="it-IT" kern="100" dirty="0">
                <a:effectLst/>
                <a:latin typeface="Aptos" panose="020B0004020202020204" pitchFamily="34" charset="0"/>
                <a:ea typeface="Aptos" panose="020B0004020202020204" pitchFamily="34" charset="0"/>
                <a:cs typeface="Times New Roman" panose="02020603050405020304" pitchFamily="18" charset="0"/>
              </a:rPr>
              <a:t>quell'</a:t>
            </a:r>
            <a:r>
              <a:rPr lang="it-IT" u="sng" kern="100" dirty="0">
                <a:effectLst/>
                <a:latin typeface="Aptos" panose="020B0004020202020204" pitchFamily="34" charset="0"/>
                <a:ea typeface="Aptos" panose="020B0004020202020204" pitchFamily="34" charset="0"/>
                <a:cs typeface="Times New Roman" panose="02020603050405020304" pitchFamily="18" charset="0"/>
              </a:rPr>
              <a:t>aspetto della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libertà individuale</a:t>
            </a:r>
            <a:r>
              <a:rPr lang="it-IT" u="sng" kern="100" dirty="0">
                <a:effectLst/>
                <a:latin typeface="Aptos" panose="020B0004020202020204" pitchFamily="34" charset="0"/>
                <a:ea typeface="Aptos" panose="020B0004020202020204" pitchFamily="34" charset="0"/>
                <a:cs typeface="Times New Roman" panose="02020603050405020304" pitchFamily="18" charset="0"/>
              </a:rPr>
              <a:t> che concerne il diritto alla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riservatezza</a:t>
            </a:r>
            <a:r>
              <a:rPr lang="it-IT" u="sng" kern="100" dirty="0">
                <a:effectLst/>
                <a:latin typeface="Aptos" panose="020B0004020202020204" pitchFamily="34" charset="0"/>
                <a:ea typeface="Aptos" panose="020B0004020202020204" pitchFamily="34" charset="0"/>
                <a:cs typeface="Times New Roman" panose="02020603050405020304" pitchFamily="18" charset="0"/>
              </a:rPr>
              <a:t> </a:t>
            </a:r>
            <a:r>
              <a:rPr lang="it-IT" kern="100" dirty="0">
                <a:effectLst/>
                <a:latin typeface="Aptos" panose="020B0004020202020204" pitchFamily="34" charset="0"/>
                <a:ea typeface="Aptos" panose="020B0004020202020204" pitchFamily="34" charset="0"/>
                <a:cs typeface="Times New Roman" panose="02020603050405020304" pitchFamily="18" charset="0"/>
              </a:rPr>
              <a:t>e il </a:t>
            </a:r>
            <a:r>
              <a:rPr lang="it-IT" u="sng" kern="100" dirty="0">
                <a:effectLst/>
                <a:latin typeface="Aptos" panose="020B0004020202020204" pitchFamily="34" charset="0"/>
                <a:ea typeface="Aptos" panose="020B0004020202020204" pitchFamily="34" charset="0"/>
                <a:cs typeface="Times New Roman" panose="02020603050405020304" pitchFamily="18" charset="0"/>
              </a:rPr>
              <a:t>diritto al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segreto</a:t>
            </a:r>
            <a:r>
              <a:rPr lang="it-IT" kern="100" dirty="0">
                <a:effectLst/>
                <a:latin typeface="Aptos" panose="020B0004020202020204" pitchFamily="34" charset="0"/>
                <a:ea typeface="Aptos" panose="020B0004020202020204" pitchFamily="34" charset="0"/>
                <a:cs typeface="Times New Roman" panose="02020603050405020304" pitchFamily="18" charset="0"/>
              </a:rPr>
              <a:t>, ovvero il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diritto del singolo di escludere i terzi dalla conoscenza di determinate comunicazione o notizie attinenti alla propria vita privata</a:t>
            </a:r>
            <a:r>
              <a:rPr lang="it-IT"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15000"/>
              </a:lnSpc>
              <a:spcAft>
                <a:spcPts val="800"/>
              </a:spcAf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Le condotte punite sono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prendere cognizione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del contenuto della corrispondenza altrui,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sottrarla</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e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distruggerla</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NB: la condotta punita da questo reato,</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si configura anche nel caso in cui il contenuto della corrispondenza non sia effettivamente letto</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 dal momento che è sufficiente, per esempio, che chi ha sottratto una lettera diretta ad altro soggetto abbia anche solo osservato il contenuto in controluce, senza che la busta sia stata aperta</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14138379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07FC1745-1ADF-3D4C-C839-3526EB45D600}"/>
              </a:ext>
            </a:extLst>
          </p:cNvPr>
          <p:cNvSpPr txBox="1"/>
          <p:nvPr/>
        </p:nvSpPr>
        <p:spPr>
          <a:xfrm>
            <a:off x="759655" y="1069146"/>
            <a:ext cx="10663311" cy="4104393"/>
          </a:xfrm>
          <a:prstGeom prst="rect">
            <a:avLst/>
          </a:prstGeom>
          <a:noFill/>
        </p:spPr>
        <p:txBody>
          <a:bodyPr wrap="square">
            <a:spAutoFit/>
          </a:bodyPr>
          <a:lstStyle/>
          <a:p>
            <a:pPr algn="just">
              <a:lnSpc>
                <a:spcPct val="115000"/>
              </a:lnSpc>
              <a:spcAft>
                <a:spcPts val="800"/>
              </a:spcAft>
              <a:buNone/>
            </a:pPr>
            <a:r>
              <a:rPr lang="it-IT"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La fattispecie di reato postula la “</a:t>
            </a:r>
            <a:r>
              <a:rPr lang="it-IT" b="1"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segretezza</a:t>
            </a:r>
            <a:r>
              <a:rPr lang="it-IT"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della corrispondenza quale presupposto applicativo. Tuttavia non è univoca la nozione di SEGRETO. In particolare, si discute in dottrina su quale sia il fondamento del segreto, ossia la ragione per cui un fatto o una cosa diventano legittimamente celabili: ci si chiede se ciò dipenda da un </a:t>
            </a:r>
            <a:r>
              <a:rPr lang="it-IT"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atto di volontà </a:t>
            </a:r>
            <a:r>
              <a:rPr lang="it-IT"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diretta ad investire una determinata relazione del carattere di segretezza (</a:t>
            </a:r>
            <a:r>
              <a:rPr lang="it-IT" kern="100" dirty="0" err="1">
                <a:solidFill>
                  <a:srgbClr val="000000"/>
                </a:solidFill>
                <a:effectLst/>
                <a:latin typeface="Aptos" panose="020B0004020202020204" pitchFamily="34" charset="0"/>
                <a:ea typeface="Aptos" panose="020B0004020202020204" pitchFamily="34" charset="0"/>
                <a:cs typeface="Times New Roman" panose="02020603050405020304" pitchFamily="18" charset="0"/>
              </a:rPr>
              <a:t>Morsillo</a:t>
            </a:r>
            <a:r>
              <a:rPr lang="it-IT"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291),</a:t>
            </a:r>
            <a:r>
              <a:rPr lang="it-IT"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o da un elemento oggettivo</a:t>
            </a:r>
            <a:r>
              <a:rPr lang="it-IT"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ravvisato nell'interesse al mantenimento del segreto (Crespi, 7), </a:t>
            </a:r>
            <a:r>
              <a:rPr lang="it-IT" u="sng"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ovvero infine dalla titolarità di un diritto</a:t>
            </a:r>
            <a:r>
              <a:rPr lang="it-IT"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che ponga il dato che si vuole mantenere celato nella sfera di assoluta pertinenza di un soggetto (</a:t>
            </a:r>
            <a:r>
              <a:rPr lang="it-IT" kern="100" dirty="0" err="1">
                <a:solidFill>
                  <a:srgbClr val="000000"/>
                </a:solidFill>
                <a:effectLst/>
                <a:latin typeface="Aptos" panose="020B0004020202020204" pitchFamily="34" charset="0"/>
                <a:ea typeface="Aptos" panose="020B0004020202020204" pitchFamily="34" charset="0"/>
                <a:cs typeface="Times New Roman" panose="02020603050405020304" pitchFamily="18" charset="0"/>
              </a:rPr>
              <a:t>Antolisei</a:t>
            </a:r>
            <a:r>
              <a:rPr lang="it-IT"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 254).</a:t>
            </a:r>
          </a:p>
          <a:p>
            <a:pPr algn="just">
              <a:lnSpc>
                <a:spcPct val="115000"/>
              </a:lnSpc>
              <a:spcAft>
                <a:spcPts val="800"/>
              </a:spcAft>
              <a:buNone/>
            </a:pP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Quel che è certo, è che -sotto il profilo del contenuto della corrispondenza- </a:t>
            </a:r>
            <a:r>
              <a:rPr lang="it-IT" u="sng" kern="100" dirty="0">
                <a:effectLst/>
                <a:latin typeface="Aptos" panose="020B0004020202020204" pitchFamily="34" charset="0"/>
                <a:ea typeface="Aptos" panose="020B0004020202020204" pitchFamily="34" charset="0"/>
                <a:cs typeface="Times New Roman" panose="02020603050405020304" pitchFamily="18" charset="0"/>
              </a:rPr>
              <a:t>è necessario che l'accadimento o la cosa oggetto della relazione di conoscibilità non siano notori, </a:t>
            </a:r>
            <a:r>
              <a:rPr lang="it-IT" kern="100" dirty="0">
                <a:effectLst/>
                <a:latin typeface="Aptos" panose="020B0004020202020204" pitchFamily="34" charset="0"/>
                <a:ea typeface="Aptos" panose="020B0004020202020204" pitchFamily="34" charset="0"/>
                <a:cs typeface="Times New Roman" panose="02020603050405020304" pitchFamily="18" charset="0"/>
              </a:rPr>
              <a:t>cioè a cognizione di un rilevante numero di persone oltre a quelle che possono legalmente conoscerli e che </a:t>
            </a:r>
            <a:r>
              <a:rPr lang="it-IT" u="sng" kern="100" dirty="0">
                <a:effectLst/>
                <a:latin typeface="Aptos" panose="020B0004020202020204" pitchFamily="34" charset="0"/>
                <a:ea typeface="Aptos" panose="020B0004020202020204" pitchFamily="34" charset="0"/>
                <a:cs typeface="Times New Roman" panose="02020603050405020304" pitchFamily="18" charset="0"/>
              </a:rPr>
              <a:t>sussista un interesse apprezzabile a che la loro conoscenza non venga acquisita, divulgata o utilizzata senza il consenso.</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87470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F52AF5A9-91E9-4268-A784-277DC073CDFB}"/>
              </a:ext>
            </a:extLst>
          </p:cNvPr>
          <p:cNvSpPr txBox="1"/>
          <p:nvPr/>
        </p:nvSpPr>
        <p:spPr>
          <a:xfrm>
            <a:off x="436098" y="1905194"/>
            <a:ext cx="11465170" cy="3672480"/>
          </a:xfrm>
          <a:prstGeom prst="rect">
            <a:avLst/>
          </a:prstGeom>
          <a:noFill/>
        </p:spPr>
        <p:txBody>
          <a:bodyPr wrap="square">
            <a:spAutoFit/>
          </a:bodyPr>
          <a:lstStyle/>
          <a:p>
            <a:pPr>
              <a:lnSpc>
                <a:spcPct val="115000"/>
              </a:lnSpc>
              <a:spcAft>
                <a:spcPts val="800"/>
              </a:spcAft>
              <a:buNone/>
            </a:pPr>
            <a:r>
              <a:rPr lang="it-IT" sz="12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La violazione e soppressione di corrispondenza IN CONDOMINIO</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a:t>
            </a:r>
          </a:p>
          <a:p>
            <a:pPr marL="342900" lvl="0" indent="-342900">
              <a:lnSpc>
                <a:spcPct val="115000"/>
              </a:lnSpc>
              <a:spcAft>
                <a:spcPts val="800"/>
              </a:spcAft>
              <a:buSzPts val="1000"/>
              <a:buFont typeface="Symbol" panose="05050102010706020507" pitchFamily="18" charset="2"/>
              <a:buChar char=""/>
              <a:tabLst>
                <a:tab pos="457200" algn="l"/>
              </a:tabLst>
            </a:pPr>
            <a:r>
              <a:rPr lang="it-IT" b="1" kern="100" dirty="0">
                <a:effectLst/>
                <a:latin typeface="Aptos" panose="020B0004020202020204" pitchFamily="34" charset="0"/>
                <a:ea typeface="Aptos" panose="020B0004020202020204" pitchFamily="34" charset="0"/>
                <a:cs typeface="Times New Roman" panose="02020603050405020304" pitchFamily="18" charset="0"/>
              </a:rPr>
              <a:t>Aprire, sottrarre, distruggere o prendere cognizione del contenuto di una missiva non destinata a sé </a:t>
            </a:r>
            <a:r>
              <a:rPr lang="it-IT" kern="100" dirty="0">
                <a:effectLst/>
                <a:latin typeface="Aptos" panose="020B0004020202020204" pitchFamily="34" charset="0"/>
                <a:ea typeface="Aptos" panose="020B0004020202020204" pitchFamily="34" charset="0"/>
                <a:cs typeface="Times New Roman" panose="02020603050405020304" pitchFamily="18" charset="0"/>
              </a:rPr>
              <a:t>(es. lettere rubate, aperte o nascoste nella cassetta postale). Anche leggere una lettera in controluce o sottrarre corrispondenza bancaria configura il reato.</a:t>
            </a:r>
          </a:p>
          <a:p>
            <a:pPr marL="342900" lvl="0" indent="-342900">
              <a:lnSpc>
                <a:spcPct val="115000"/>
              </a:lnSpc>
              <a:spcAft>
                <a:spcPts val="800"/>
              </a:spcAft>
              <a:buSzPts val="1000"/>
              <a:buFont typeface="Symbol" panose="05050102010706020507" pitchFamily="18" charset="2"/>
              <a:buChar char=""/>
              <a:tabLst>
                <a:tab pos="457200" algn="l"/>
              </a:tabLst>
            </a:pPr>
            <a:r>
              <a:rPr lang="it-IT" b="1" kern="100" dirty="0">
                <a:effectLst/>
                <a:latin typeface="Aptos" panose="020B0004020202020204" pitchFamily="34" charset="0"/>
                <a:ea typeface="Aptos" panose="020B0004020202020204" pitchFamily="34" charset="0"/>
                <a:cs typeface="Times New Roman" panose="02020603050405020304" pitchFamily="18" charset="0"/>
              </a:rPr>
              <a:t>Forzare la cassetta delle lettere</a:t>
            </a:r>
            <a:r>
              <a:rPr lang="it-IT" kern="100" dirty="0">
                <a:effectLst/>
                <a:latin typeface="Aptos" panose="020B0004020202020204" pitchFamily="34" charset="0"/>
                <a:ea typeface="Aptos" panose="020B0004020202020204" pitchFamily="34" charset="0"/>
                <a:cs typeface="Times New Roman" panose="02020603050405020304" pitchFamily="18" charset="0"/>
              </a:rPr>
              <a:t> per sottrarre la posta, al di là del danneggiamento, integra il reato di violazione di corrispondenza.</a:t>
            </a:r>
          </a:p>
          <a:p>
            <a:pPr marL="457200" algn="just">
              <a:lnSpc>
                <a:spcPct val="115000"/>
              </a:lnSpc>
              <a:spcAft>
                <a:spcPts val="800"/>
              </a:spcAft>
              <a:buNone/>
            </a:pPr>
            <a:r>
              <a:rPr lang="it-IT" b="1" kern="100" dirty="0">
                <a:effectLst/>
                <a:latin typeface="Aptos" panose="020B0004020202020204" pitchFamily="34" charset="0"/>
                <a:ea typeface="Aptos" panose="020B0004020202020204" pitchFamily="34" charset="0"/>
                <a:cs typeface="Times New Roman" panose="02020603050405020304" pitchFamily="18" charset="0"/>
              </a:rPr>
              <a:t>NB: </a:t>
            </a:r>
            <a:r>
              <a:rPr lang="it-IT" kern="100" dirty="0">
                <a:effectLst/>
                <a:latin typeface="Aptos" panose="020B0004020202020204" pitchFamily="34" charset="0"/>
                <a:ea typeface="Aptos" panose="020B0004020202020204" pitchFamily="34" charset="0"/>
                <a:cs typeface="Times New Roman" panose="02020603050405020304" pitchFamily="18" charset="0"/>
              </a:rPr>
              <a:t>Il condominio o l'amministratore non rispondono generalmente per le azioni del singolo condomino; quindi, l'azione penale va diretta contro il vicino responsabile. </a:t>
            </a:r>
          </a:p>
          <a:p>
            <a:pPr marL="457200" algn="just">
              <a:lnSpc>
                <a:spcPct val="115000"/>
              </a:lnSpc>
              <a:spcAft>
                <a:spcPts val="800"/>
              </a:spcAft>
              <a:buNone/>
            </a:pPr>
            <a:r>
              <a:rPr lang="it-IT" b="1" kern="100" dirty="0">
                <a:effectLst/>
                <a:latin typeface="Aptos" panose="020B0004020202020204" pitchFamily="34" charset="0"/>
                <a:ea typeface="Aptos" panose="020B0004020202020204" pitchFamily="34" charset="0"/>
                <a:cs typeface="Times New Roman" panose="02020603050405020304" pitchFamily="18" charset="0"/>
              </a:rPr>
              <a:t>NB</a:t>
            </a:r>
            <a:r>
              <a:rPr lang="it-IT" kern="100" dirty="0">
                <a:effectLst/>
                <a:latin typeface="Aptos" panose="020B0004020202020204" pitchFamily="34" charset="0"/>
                <a:ea typeface="Aptos" panose="020B0004020202020204" pitchFamily="34" charset="0"/>
                <a:cs typeface="Times New Roman" panose="02020603050405020304" pitchFamily="18" charset="0"/>
              </a:rPr>
              <a:t>: Se la corrispondenza viene rivelata a terzi senza giusta causa, la condotta antigiuridica è considerata più grave e la pena può aumentare (fino a 3 anni).</a:t>
            </a:r>
          </a:p>
        </p:txBody>
      </p:sp>
    </p:spTree>
    <p:extLst>
      <p:ext uri="{BB962C8B-B14F-4D97-AF65-F5344CB8AC3E}">
        <p14:creationId xmlns:p14="http://schemas.microsoft.com/office/powerpoint/2010/main" val="2555158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B71C6F-2A0C-15B0-02F8-80EBAC8A75E2}"/>
              </a:ext>
            </a:extLst>
          </p:cNvPr>
          <p:cNvSpPr>
            <a:spLocks noGrp="1"/>
          </p:cNvSpPr>
          <p:nvPr>
            <p:ph type="title"/>
          </p:nvPr>
        </p:nvSpPr>
        <p:spPr>
          <a:xfrm>
            <a:off x="612648" y="548640"/>
            <a:ext cx="10653578" cy="689317"/>
          </a:xfrm>
        </p:spPr>
        <p:txBody>
          <a:bodyPr>
            <a:normAutofit fontScale="90000"/>
          </a:bodyPr>
          <a:lstStyle/>
          <a:p>
            <a:r>
              <a:rPr lang="it-IT" sz="2700" u="sng" dirty="0"/>
              <a:t>VIOLENZA PRIVATA (ART. 610 C.P.)</a:t>
            </a:r>
            <a:br>
              <a:rPr lang="it-IT" dirty="0"/>
            </a:br>
            <a:endParaRPr lang="it-IT" dirty="0"/>
          </a:p>
        </p:txBody>
      </p:sp>
      <p:sp>
        <p:nvSpPr>
          <p:cNvPr id="3" name="Segnaposto contenuto 2">
            <a:extLst>
              <a:ext uri="{FF2B5EF4-FFF2-40B4-BE49-F238E27FC236}">
                <a16:creationId xmlns:a16="http://schemas.microsoft.com/office/drawing/2014/main" id="{863820B5-5915-344A-3567-93B39E26C731}"/>
              </a:ext>
            </a:extLst>
          </p:cNvPr>
          <p:cNvSpPr>
            <a:spLocks noGrp="1"/>
          </p:cNvSpPr>
          <p:nvPr>
            <p:ph idx="1"/>
          </p:nvPr>
        </p:nvSpPr>
        <p:spPr>
          <a:xfrm>
            <a:off x="612648" y="1237957"/>
            <a:ext cx="10653579" cy="5339824"/>
          </a:xfrm>
        </p:spPr>
        <p:txBody>
          <a:bodyPr>
            <a:normAutofit fontScale="55000" lnSpcReduction="20000"/>
          </a:bodyPr>
          <a:lstStyle/>
          <a:p>
            <a:pPr marL="0" indent="0">
              <a:buNone/>
            </a:pPr>
            <a:r>
              <a:rPr lang="it-IT" sz="1800" dirty="0"/>
              <a:t>Codice penale</a:t>
            </a:r>
          </a:p>
          <a:p>
            <a:pPr marL="0" indent="0">
              <a:buNone/>
            </a:pPr>
            <a:r>
              <a:rPr lang="it-IT" sz="1800" dirty="0"/>
              <a:t>Libro II - Dei delitti in particolare</a:t>
            </a:r>
          </a:p>
          <a:p>
            <a:pPr marL="0" indent="0">
              <a:buNone/>
            </a:pPr>
            <a:r>
              <a:rPr lang="it-IT" sz="1800" dirty="0"/>
              <a:t>Titolo XII - Dei delitti contro la persona</a:t>
            </a:r>
          </a:p>
          <a:p>
            <a:pPr marL="0" indent="0">
              <a:buNone/>
            </a:pPr>
            <a:r>
              <a:rPr lang="it-IT" sz="1800" dirty="0"/>
              <a:t>Capo III - Dei delitti contro la libertà individuale</a:t>
            </a:r>
          </a:p>
          <a:p>
            <a:pPr marL="0" indent="0">
              <a:buNone/>
            </a:pPr>
            <a:r>
              <a:rPr lang="it-IT" sz="1800" dirty="0"/>
              <a:t>Sezione III - Dei delitti contro la libertà morale</a:t>
            </a:r>
          </a:p>
          <a:p>
            <a:pPr marL="0" indent="0">
              <a:buNone/>
            </a:pPr>
            <a:r>
              <a:rPr lang="it-IT" sz="1800" dirty="0"/>
              <a:t>Art. 610 Violenza privata</a:t>
            </a:r>
          </a:p>
          <a:p>
            <a:r>
              <a:rPr lang="it-IT" sz="3300" dirty="0"/>
              <a:t>“</a:t>
            </a:r>
            <a:r>
              <a:rPr lang="it-IT" sz="3300" i="1" u="sng" dirty="0"/>
              <a:t>Chiunque</a:t>
            </a:r>
            <a:r>
              <a:rPr lang="it-IT" sz="3300" i="1" dirty="0"/>
              <a:t>, con </a:t>
            </a:r>
            <a:r>
              <a:rPr lang="it-IT" sz="3300" b="1" i="1" u="sng" dirty="0"/>
              <a:t>violenza</a:t>
            </a:r>
            <a:r>
              <a:rPr lang="it-IT" sz="3300" i="1" dirty="0"/>
              <a:t> [c.p. 581] o </a:t>
            </a:r>
            <a:r>
              <a:rPr lang="it-IT" sz="3300" b="1" i="1" u="sng" dirty="0"/>
              <a:t>minaccia</a:t>
            </a:r>
            <a:r>
              <a:rPr lang="it-IT" sz="3300" i="1" dirty="0"/>
              <a:t>,</a:t>
            </a:r>
            <a:r>
              <a:rPr lang="it-IT" sz="3300" b="1" i="1" dirty="0"/>
              <a:t> </a:t>
            </a:r>
            <a:r>
              <a:rPr lang="it-IT" sz="3300" b="1" i="1" u="sng" dirty="0"/>
              <a:t>costringe altri a fare, tollerare od omettere</a:t>
            </a:r>
            <a:r>
              <a:rPr lang="it-IT" sz="3300" i="1" dirty="0"/>
              <a:t> </a:t>
            </a:r>
            <a:r>
              <a:rPr lang="it-IT" sz="3300" i="1" u="sng" dirty="0"/>
              <a:t>qualche cosa </a:t>
            </a:r>
            <a:r>
              <a:rPr lang="it-IT" sz="3300" i="1" dirty="0"/>
              <a:t>è punito con la reclusione fino a quattro anni [c.p. 29].</a:t>
            </a:r>
            <a:endParaRPr lang="it-IT" sz="3300" dirty="0"/>
          </a:p>
          <a:p>
            <a:r>
              <a:rPr lang="it-IT" sz="3300" i="1" dirty="0"/>
              <a:t>La pena è aumentata [c.p. 64] se concorrono le condizioni prevedute dall'articolo 339 (1).</a:t>
            </a:r>
            <a:endParaRPr lang="it-IT" sz="3300" dirty="0"/>
          </a:p>
          <a:p>
            <a:r>
              <a:rPr lang="it-IT" sz="3300" i="1" dirty="0"/>
              <a:t>Il delitto è punibile a querela della persona offesa. Si procede tuttavia d'ufficio se il fatto è commesso nei confronti di persona incapace, per età o per infermità, ovvero se ricorre la circostanza di cui al secondo comma</a:t>
            </a:r>
            <a:r>
              <a:rPr lang="it-IT" sz="3300" dirty="0"/>
              <a:t>”.</a:t>
            </a:r>
          </a:p>
          <a:p>
            <a:r>
              <a:rPr lang="it-IT" sz="3300" dirty="0"/>
              <a:t>(1) (La pena è dunque la reclusione fino a quattro anni, aumentata nel caso in cui ricorrano le aggravanti, le quali si traducono in violenza o minaccia commesse con armi, persone travisate, da più persone, mediante scritto anonimo ovvero avvalendosi di forza intimidatrice, la quale derivi da associazioni segrete o solo supposte, quindi vedendo anche l'applicazione dell'articolo 339 del codice penale».</a:t>
            </a:r>
          </a:p>
          <a:p>
            <a:endParaRPr lang="it-IT" dirty="0"/>
          </a:p>
        </p:txBody>
      </p:sp>
    </p:spTree>
    <p:extLst>
      <p:ext uri="{BB962C8B-B14F-4D97-AF65-F5344CB8AC3E}">
        <p14:creationId xmlns:p14="http://schemas.microsoft.com/office/powerpoint/2010/main" val="2788563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6EF26002-FACA-DD9D-9B8C-7E9FC1C454C5}"/>
              </a:ext>
            </a:extLst>
          </p:cNvPr>
          <p:cNvSpPr txBox="1"/>
          <p:nvPr/>
        </p:nvSpPr>
        <p:spPr>
          <a:xfrm>
            <a:off x="829993" y="590843"/>
            <a:ext cx="10916529" cy="4746428"/>
          </a:xfrm>
          <a:prstGeom prst="rect">
            <a:avLst/>
          </a:prstGeom>
          <a:noFill/>
        </p:spPr>
        <p:txBody>
          <a:bodyPr wrap="square">
            <a:spAutoFit/>
          </a:bodyPr>
          <a:lstStyle/>
          <a:p>
            <a:pPr>
              <a:lnSpc>
                <a:spcPct val="115000"/>
              </a:lnSpc>
              <a:spcAft>
                <a:spcPts val="800"/>
              </a:spcAft>
              <a:buNone/>
            </a:pPr>
            <a:r>
              <a:rPr lang="it-IT" sz="2000" b="1" u="sng" kern="100" dirty="0">
                <a:effectLst/>
                <a:latin typeface="+mj-lt"/>
                <a:ea typeface="Aptos" panose="020B0004020202020204" pitchFamily="34" charset="0"/>
                <a:cs typeface="Times New Roman" panose="02020603050405020304" pitchFamily="18" charset="0"/>
              </a:rPr>
              <a:t>GETTO PERICOLOSO DI COSE (ART. 674 C.P.)</a:t>
            </a:r>
            <a:endParaRPr lang="it-IT" sz="2000" kern="100" dirty="0">
              <a:effectLst/>
              <a:latin typeface="+mj-lt"/>
              <a:ea typeface="Aptos" panose="020B0004020202020204" pitchFamily="34" charset="0"/>
              <a:cs typeface="Times New Roman" panose="02020603050405020304" pitchFamily="18" charset="0"/>
            </a:endParaRP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Codice penale</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Libro III - Delle contravvenzioni in particolare</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Titolo I - Delle contravvenzioni di polizia</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Capo I - Delle contravvenzioni concernenti la polizia di sicurezza</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Sezione II - Delle contravvenzioni concernenti la incolumità pubblica</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Par. 1 - Delle contravvenzioni concernenti l' incolumità delle persone nei luoghi di pubblico transito</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o nelle abitazioni</a:t>
            </a:r>
          </a:p>
          <a:p>
            <a:pPr>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Art. 674 Getto pericoloso di cose</a:t>
            </a:r>
          </a:p>
          <a:p>
            <a:pPr>
              <a:lnSpc>
                <a:spcPct val="115000"/>
              </a:lnSpc>
              <a:spcAft>
                <a:spcPts val="800"/>
              </a:spcAft>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 </a:t>
            </a: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2000" kern="100" dirty="0">
                <a:effectLst/>
                <a:latin typeface="Aptos" panose="020B0004020202020204" pitchFamily="34" charset="0"/>
                <a:ea typeface="Aptos" panose="020B0004020202020204" pitchFamily="34" charset="0"/>
                <a:cs typeface="Times New Roman" panose="02020603050405020304" pitchFamily="18" charset="0"/>
              </a:rPr>
              <a:t>“</a:t>
            </a:r>
            <a:r>
              <a:rPr lang="it-IT" sz="2000" i="1" u="sng" kern="100" dirty="0">
                <a:effectLst/>
                <a:latin typeface="Aptos" panose="020B0004020202020204" pitchFamily="34" charset="0"/>
                <a:ea typeface="Aptos" panose="020B0004020202020204" pitchFamily="34" charset="0"/>
                <a:cs typeface="Times New Roman" panose="02020603050405020304" pitchFamily="18" charset="0"/>
              </a:rPr>
              <a:t>Chiunque</a:t>
            </a:r>
            <a:r>
              <a:rPr lang="it-IT" sz="2000" b="1"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b="1" i="1" u="sng" kern="100" dirty="0">
                <a:effectLst/>
                <a:latin typeface="Aptos" panose="020B0004020202020204" pitchFamily="34" charset="0"/>
                <a:ea typeface="Aptos" panose="020B0004020202020204" pitchFamily="34" charset="0"/>
                <a:cs typeface="Times New Roman" panose="02020603050405020304" pitchFamily="18" charset="0"/>
              </a:rPr>
              <a:t>getta o versa</a:t>
            </a:r>
            <a:r>
              <a:rPr lang="it-IT" sz="20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i="1" u="sng" kern="100" dirty="0">
                <a:effectLst/>
                <a:latin typeface="Aptos" panose="020B0004020202020204" pitchFamily="34" charset="0"/>
                <a:ea typeface="Aptos" panose="020B0004020202020204" pitchFamily="34" charset="0"/>
                <a:cs typeface="Times New Roman" panose="02020603050405020304" pitchFamily="18" charset="0"/>
              </a:rPr>
              <a:t>in un luogo di pubblico transito o in un luogo privato ma di comune o di altrui uso</a:t>
            </a:r>
            <a:r>
              <a:rPr lang="it-IT" sz="20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i="1" u="sng" kern="100" dirty="0">
                <a:effectLst/>
                <a:latin typeface="Aptos" panose="020B0004020202020204" pitchFamily="34" charset="0"/>
                <a:ea typeface="Aptos" panose="020B0004020202020204" pitchFamily="34" charset="0"/>
                <a:cs typeface="Times New Roman" panose="02020603050405020304" pitchFamily="18" charset="0"/>
              </a:rPr>
              <a:t>cose</a:t>
            </a:r>
            <a:r>
              <a:rPr lang="it-IT" sz="20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b="1" i="1" u="sng" kern="100" dirty="0">
                <a:effectLst/>
                <a:latin typeface="Aptos" panose="020B0004020202020204" pitchFamily="34" charset="0"/>
                <a:ea typeface="Aptos" panose="020B0004020202020204" pitchFamily="34" charset="0"/>
                <a:cs typeface="Times New Roman" panose="02020603050405020304" pitchFamily="18" charset="0"/>
              </a:rPr>
              <a:t>atte a offendere o imbrattare</a:t>
            </a:r>
            <a:r>
              <a:rPr lang="it-IT" sz="2000" i="1" u="sng" kern="100" dirty="0">
                <a:effectLst/>
                <a:latin typeface="Aptos" panose="020B0004020202020204" pitchFamily="34" charset="0"/>
                <a:ea typeface="Aptos" panose="020B0004020202020204" pitchFamily="34" charset="0"/>
                <a:cs typeface="Times New Roman" panose="02020603050405020304" pitchFamily="18" charset="0"/>
              </a:rPr>
              <a:t> o molestare </a:t>
            </a:r>
            <a:r>
              <a:rPr lang="it-IT" sz="2000" b="1" i="1" u="sng" kern="100" dirty="0">
                <a:effectLst/>
                <a:latin typeface="Aptos" panose="020B0004020202020204" pitchFamily="34" charset="0"/>
                <a:ea typeface="Aptos" panose="020B0004020202020204" pitchFamily="34" charset="0"/>
                <a:cs typeface="Times New Roman" panose="02020603050405020304" pitchFamily="18" charset="0"/>
              </a:rPr>
              <a:t>persone</a:t>
            </a:r>
            <a:r>
              <a:rPr lang="it-IT" sz="2000" i="1" kern="100" dirty="0">
                <a:effectLst/>
                <a:latin typeface="Aptos" panose="020B0004020202020204" pitchFamily="34" charset="0"/>
                <a:ea typeface="Aptos" panose="020B0004020202020204" pitchFamily="34" charset="0"/>
                <a:cs typeface="Times New Roman" panose="02020603050405020304" pitchFamily="18" charset="0"/>
              </a:rPr>
              <a:t>, ovvero, nei casi non consentiti dalla legge, </a:t>
            </a:r>
            <a:r>
              <a:rPr lang="it-IT" sz="2000" b="1" i="1" u="sng" kern="100" dirty="0">
                <a:effectLst/>
                <a:latin typeface="Aptos" panose="020B0004020202020204" pitchFamily="34" charset="0"/>
                <a:ea typeface="Aptos" panose="020B0004020202020204" pitchFamily="34" charset="0"/>
                <a:cs typeface="Times New Roman" panose="02020603050405020304" pitchFamily="18" charset="0"/>
              </a:rPr>
              <a:t>provoca emissioni </a:t>
            </a:r>
            <a:r>
              <a:rPr lang="it-IT" sz="2000" i="1" u="sng" kern="100" dirty="0">
                <a:effectLst/>
                <a:latin typeface="Aptos" panose="020B0004020202020204" pitchFamily="34" charset="0"/>
                <a:ea typeface="Aptos" panose="020B0004020202020204" pitchFamily="34" charset="0"/>
                <a:cs typeface="Times New Roman" panose="02020603050405020304" pitchFamily="18" charset="0"/>
              </a:rPr>
              <a:t>di gas, di vapori o di fumo, atti a cagionare tali effetti</a:t>
            </a:r>
            <a:r>
              <a:rPr lang="it-IT" sz="2000" i="1" kern="100" dirty="0">
                <a:effectLst/>
                <a:latin typeface="Aptos" panose="020B0004020202020204" pitchFamily="34" charset="0"/>
                <a:ea typeface="Aptos" panose="020B0004020202020204" pitchFamily="34" charset="0"/>
                <a:cs typeface="Times New Roman" panose="02020603050405020304" pitchFamily="18" charset="0"/>
              </a:rPr>
              <a:t>, è punito con l'arresto fino a un mese o con l'ammenda fino a euro 206</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1653501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13881625-63D0-E39E-A494-4A2B0ADF3C3E}"/>
              </a:ext>
            </a:extLst>
          </p:cNvPr>
          <p:cNvSpPr txBox="1"/>
          <p:nvPr/>
        </p:nvSpPr>
        <p:spPr>
          <a:xfrm>
            <a:off x="239151" y="407962"/>
            <a:ext cx="11549575" cy="5799729"/>
          </a:xfrm>
          <a:prstGeom prst="rect">
            <a:avLst/>
          </a:prstGeom>
          <a:noFill/>
        </p:spPr>
        <p:txBody>
          <a:bodyPr wrap="square">
            <a:spAutoFit/>
          </a:bodyPr>
          <a:lstStyle/>
          <a:p>
            <a:pPr algn="just">
              <a:lnSpc>
                <a:spcPct val="115000"/>
              </a:lnSpc>
              <a:spcAft>
                <a:spcPts val="800"/>
              </a:spcAft>
              <a:buNone/>
            </a:pPr>
            <a:r>
              <a:rPr lang="it-IT" sz="1200" b="1" kern="100" dirty="0">
                <a:effectLst/>
                <a:latin typeface="Aptos" panose="020B0004020202020204" pitchFamily="34" charset="0"/>
                <a:ea typeface="Aptos" panose="020B0004020202020204" pitchFamily="34" charset="0"/>
                <a:cs typeface="Times New Roman" panose="02020603050405020304" pitchFamily="18" charset="0"/>
              </a:rPr>
              <a:t>-</a:t>
            </a:r>
            <a:r>
              <a:rPr lang="it-IT" b="1" kern="100" dirty="0">
                <a:effectLst/>
                <a:latin typeface="Aptos" panose="020B0004020202020204" pitchFamily="34" charset="0"/>
                <a:ea typeface="Aptos" panose="020B0004020202020204" pitchFamily="34" charset="0"/>
                <a:cs typeface="Times New Roman" panose="02020603050405020304" pitchFamily="18" charset="0"/>
              </a:rPr>
              <a:t>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Bene giuridico tutelato</a:t>
            </a:r>
            <a:r>
              <a:rPr lang="it-IT" kern="100" dirty="0">
                <a:effectLst/>
                <a:latin typeface="Aptos" panose="020B0004020202020204" pitchFamily="34" charset="0"/>
                <a:ea typeface="Aptos" panose="020B0004020202020204" pitchFamily="34" charset="0"/>
                <a:cs typeface="Times New Roman" panose="02020603050405020304" pitchFamily="18" charset="0"/>
              </a:rPr>
              <a:t>: è l'incolumità pubblica intesa quale </a:t>
            </a:r>
            <a:r>
              <a:rPr lang="it-IT" b="1" kern="100" dirty="0">
                <a:effectLst/>
                <a:latin typeface="Aptos" panose="020B0004020202020204" pitchFamily="34" charset="0"/>
                <a:ea typeface="Aptos" panose="020B0004020202020204" pitchFamily="34" charset="0"/>
                <a:cs typeface="Times New Roman" panose="02020603050405020304" pitchFamily="18" charset="0"/>
              </a:rPr>
              <a:t>incolumità</a:t>
            </a:r>
            <a:r>
              <a:rPr lang="it-IT" kern="100" dirty="0">
                <a:effectLst/>
                <a:latin typeface="Aptos" panose="020B0004020202020204" pitchFamily="34" charset="0"/>
                <a:ea typeface="Aptos" panose="020B0004020202020204" pitchFamily="34" charset="0"/>
                <a:cs typeface="Times New Roman" panose="02020603050405020304" pitchFamily="18" charset="0"/>
              </a:rPr>
              <a:t> </a:t>
            </a:r>
            <a:r>
              <a:rPr lang="it-IT" b="1" kern="100" dirty="0">
                <a:effectLst/>
                <a:latin typeface="Aptos" panose="020B0004020202020204" pitchFamily="34" charset="0"/>
                <a:ea typeface="Aptos" panose="020B0004020202020204" pitchFamily="34" charset="0"/>
                <a:cs typeface="Times New Roman" panose="02020603050405020304" pitchFamily="18" charset="0"/>
              </a:rPr>
              <a:t>di più persone o anche di singoli individui</a:t>
            </a:r>
            <a:r>
              <a:rPr lang="it-IT" kern="100" dirty="0">
                <a:effectLst/>
                <a:latin typeface="Aptos" panose="020B0004020202020204" pitchFamily="34" charset="0"/>
                <a:ea typeface="Aptos" panose="020B0004020202020204" pitchFamily="34" charset="0"/>
                <a:cs typeface="Times New Roman" panose="02020603050405020304" pitchFamily="18" charset="0"/>
              </a:rPr>
              <a:t>, tant'è che l'offesa può concernere la vita, l’integrità fisica </a:t>
            </a:r>
            <a:r>
              <a:rPr lang="it-IT" b="1" kern="100" dirty="0">
                <a:effectLst/>
                <a:latin typeface="Aptos" panose="020B0004020202020204" pitchFamily="34" charset="0"/>
                <a:ea typeface="Aptos" panose="020B0004020202020204" pitchFamily="34" charset="0"/>
                <a:cs typeface="Times New Roman" panose="02020603050405020304" pitchFamily="18" charset="0"/>
              </a:rPr>
              <a:t>o anche il decoro</a:t>
            </a:r>
            <a:r>
              <a:rPr lang="it-IT" kern="100" dirty="0">
                <a:effectLst/>
                <a:latin typeface="Aptos" panose="020B0004020202020204" pitchFamily="34" charset="0"/>
                <a:ea typeface="Aptos" panose="020B0004020202020204" pitchFamily="34" charset="0"/>
                <a:cs typeface="Times New Roman" panose="02020603050405020304" pitchFamily="18" charset="0"/>
              </a:rPr>
              <a:t>; l’</a:t>
            </a:r>
            <a:r>
              <a:rPr lang="it-IT" b="1" kern="100" dirty="0">
                <a:effectLst/>
                <a:latin typeface="Aptos" panose="020B0004020202020204" pitchFamily="34" charset="0"/>
                <a:ea typeface="Aptos" panose="020B0004020202020204" pitchFamily="34" charset="0"/>
                <a:cs typeface="Times New Roman" panose="02020603050405020304" pitchFamily="18" charset="0"/>
              </a:rPr>
              <a:t>imbrattamento</a:t>
            </a:r>
            <a:r>
              <a:rPr lang="it-IT" kern="100" dirty="0">
                <a:effectLst/>
                <a:latin typeface="Aptos" panose="020B0004020202020204" pitchFamily="34" charset="0"/>
                <a:ea typeface="Aptos" panose="020B0004020202020204" pitchFamily="34" charset="0"/>
                <a:cs typeface="Times New Roman" panose="02020603050405020304" pitchFamily="18" charset="0"/>
              </a:rPr>
              <a:t> può riguardare il corpo o le vesti, mentre la </a:t>
            </a:r>
            <a:r>
              <a:rPr lang="it-IT" b="1" kern="100" dirty="0">
                <a:effectLst/>
                <a:latin typeface="Aptos" panose="020B0004020202020204" pitchFamily="34" charset="0"/>
                <a:ea typeface="Aptos" panose="020B0004020202020204" pitchFamily="34" charset="0"/>
                <a:cs typeface="Times New Roman" panose="02020603050405020304" pitchFamily="18" charset="0"/>
              </a:rPr>
              <a:t>molestia</a:t>
            </a:r>
            <a:r>
              <a:rPr lang="it-IT" kern="100" dirty="0">
                <a:effectLst/>
                <a:latin typeface="Aptos" panose="020B0004020202020204" pitchFamily="34" charset="0"/>
                <a:ea typeface="Aptos" panose="020B0004020202020204" pitchFamily="34" charset="0"/>
                <a:cs typeface="Times New Roman" panose="02020603050405020304" pitchFamily="18" charset="0"/>
              </a:rPr>
              <a:t> include </a:t>
            </a:r>
            <a:r>
              <a:rPr lang="it-IT" u="sng" kern="100" dirty="0">
                <a:effectLst/>
                <a:latin typeface="Aptos" panose="020B0004020202020204" pitchFamily="34" charset="0"/>
                <a:ea typeface="Aptos" panose="020B0004020202020204" pitchFamily="34" charset="0"/>
                <a:cs typeface="Times New Roman" panose="02020603050405020304" pitchFamily="18" charset="0"/>
              </a:rPr>
              <a:t>qualsiasi turbativa giuridicamente apprezzabile</a:t>
            </a:r>
            <a:r>
              <a:rPr lang="it-IT" kern="100" dirty="0">
                <a:effectLst/>
                <a:latin typeface="Aptos" panose="020B0004020202020204" pitchFamily="34" charset="0"/>
                <a:ea typeface="Aptos" panose="020B0004020202020204" pitchFamily="34" charset="0"/>
                <a:cs typeface="Times New Roman" panose="02020603050405020304" pitchFamily="18" charset="0"/>
              </a:rPr>
              <a:t>. La norma prevede una generica attitudine offensiva e n</a:t>
            </a:r>
            <a:r>
              <a:rPr lang="it-IT" u="sng" kern="100" dirty="0">
                <a:effectLst/>
                <a:latin typeface="Aptos" panose="020B0004020202020204" pitchFamily="34" charset="0"/>
                <a:ea typeface="Aptos" panose="020B0004020202020204" pitchFamily="34" charset="0"/>
                <a:cs typeface="Times New Roman" panose="02020603050405020304" pitchFamily="18" charset="0"/>
              </a:rPr>
              <a:t>on richiede che si verifichi alcun danno né un pericolo concreto.  </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La fattispecie </a:t>
            </a:r>
            <a:r>
              <a:rPr lang="it-IT" u="sng" kern="100" dirty="0">
                <a:effectLst/>
                <a:latin typeface="Aptos" panose="020B0004020202020204" pitchFamily="34" charset="0"/>
                <a:ea typeface="Aptos" panose="020B0004020202020204" pitchFamily="34" charset="0"/>
                <a:cs typeface="Times New Roman" panose="02020603050405020304" pitchFamily="18" charset="0"/>
              </a:rPr>
              <a:t>non richiede il verificarsi di un effettivo nocumento alle persone</a:t>
            </a:r>
            <a:r>
              <a:rPr lang="it-IT" kern="100" dirty="0">
                <a:effectLst/>
                <a:latin typeface="Aptos" panose="020B0004020202020204" pitchFamily="34" charset="0"/>
                <a:ea typeface="Aptos" panose="020B0004020202020204" pitchFamily="34" charset="0"/>
                <a:cs typeface="Times New Roman" panose="02020603050405020304" pitchFamily="18" charset="0"/>
              </a:rPr>
              <a:t>, essendo sufficiente il realizzarsi di una situazione di pericolo di offesa al bene che la norma intende tutelare (cfr. C., Sez. III, 20.10.2023-12.1.2024, n. 1451), </a:t>
            </a:r>
            <a:r>
              <a:rPr lang="it-IT" u="sng" kern="100" dirty="0">
                <a:effectLst/>
                <a:latin typeface="Aptos" panose="020B0004020202020204" pitchFamily="34" charset="0"/>
                <a:ea typeface="Aptos" panose="020B0004020202020204" pitchFamily="34" charset="0"/>
                <a:cs typeface="Times New Roman" panose="02020603050405020304" pitchFamily="18" charset="0"/>
              </a:rPr>
              <a:t>ricomprendendosi</a:t>
            </a:r>
            <a:r>
              <a:rPr lang="it-IT" kern="100" dirty="0">
                <a:effectLst/>
                <a:latin typeface="Aptos" panose="020B0004020202020204" pitchFamily="34" charset="0"/>
                <a:ea typeface="Aptos" panose="020B0004020202020204" pitchFamily="34" charset="0"/>
                <a:cs typeface="Times New Roman" panose="02020603050405020304" pitchFamily="18" charset="0"/>
              </a:rPr>
              <a:t> nella stessa anche </a:t>
            </a:r>
            <a:r>
              <a:rPr lang="it-IT" u="sng" kern="100" dirty="0">
                <a:effectLst/>
                <a:latin typeface="Aptos" panose="020B0004020202020204" pitchFamily="34" charset="0"/>
                <a:ea typeface="Aptos" panose="020B0004020202020204" pitchFamily="34" charset="0"/>
                <a:cs typeface="Times New Roman" panose="02020603050405020304" pitchFamily="18" charset="0"/>
              </a:rPr>
              <a:t>l'alterazione superficiale del bene, atteso che anche con ciò può determinarsi un rischio per la salubrità dell'ambiente e conseguentemente della salute umana</a:t>
            </a:r>
            <a:r>
              <a:rPr lang="it-IT" kern="100" dirty="0">
                <a:effectLst/>
                <a:latin typeface="Aptos" panose="020B0004020202020204" pitchFamily="34" charset="0"/>
                <a:ea typeface="Aptos" panose="020B0004020202020204" pitchFamily="34" charset="0"/>
                <a:cs typeface="Times New Roman" panose="02020603050405020304" pitchFamily="18" charset="0"/>
              </a:rPr>
              <a:t> ( C., Sez. III, 22.12.2005); </a:t>
            </a:r>
            <a:r>
              <a:rPr lang="it-IT" u="sng" kern="100" dirty="0">
                <a:effectLst/>
                <a:latin typeface="Aptos" panose="020B0004020202020204" pitchFamily="34" charset="0"/>
                <a:ea typeface="Aptos" panose="020B0004020202020204" pitchFamily="34" charset="0"/>
                <a:cs typeface="Times New Roman" panose="02020603050405020304" pitchFamily="18" charset="0"/>
              </a:rPr>
              <a:t>non è necessario che le emissioni causino un pericolo alla salute, essendo sufficiente anche la mera molestia o l' imbrattamento delle persone</a:t>
            </a:r>
            <a:r>
              <a:rPr lang="it-IT" kern="100" dirty="0">
                <a:effectLst/>
                <a:latin typeface="Aptos" panose="020B0004020202020204" pitchFamily="34" charset="0"/>
                <a:ea typeface="Aptos" panose="020B0004020202020204" pitchFamily="34" charset="0"/>
                <a:cs typeface="Times New Roman" panose="02020603050405020304" pitchFamily="18" charset="0"/>
              </a:rPr>
              <a:t> ( C., Sez. III, 17.6.2014, n. 31448). </a:t>
            </a:r>
          </a:p>
          <a:p>
            <a:pPr algn="just">
              <a:lnSpc>
                <a:spcPct val="115000"/>
              </a:lnSpc>
              <a:spcAft>
                <a:spcPts val="800"/>
              </a:spcAft>
              <a:buNone/>
            </a:pP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Elemento soggettivo</a:t>
            </a:r>
            <a:r>
              <a:rPr lang="it-IT" kern="100" dirty="0">
                <a:effectLst/>
                <a:latin typeface="Aptos" panose="020B0004020202020204" pitchFamily="34" charset="0"/>
                <a:ea typeface="Aptos" panose="020B0004020202020204" pitchFamily="34" charset="0"/>
                <a:cs typeface="Times New Roman" panose="02020603050405020304" pitchFamily="18" charset="0"/>
              </a:rPr>
              <a:t>: </a:t>
            </a:r>
            <a:r>
              <a:rPr lang="it-IT" u="sng" kern="100" dirty="0">
                <a:effectLst/>
                <a:latin typeface="Aptos" panose="020B0004020202020204" pitchFamily="34" charset="0"/>
                <a:ea typeface="Aptos" panose="020B0004020202020204" pitchFamily="34" charset="0"/>
                <a:cs typeface="Times New Roman" panose="02020603050405020304" pitchFamily="18" charset="0"/>
              </a:rPr>
              <a:t>È sufficiente la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colpa</a:t>
            </a:r>
            <a:r>
              <a:rPr lang="it-IT" kern="100" dirty="0">
                <a:effectLst/>
                <a:latin typeface="Aptos" panose="020B0004020202020204" pitchFamily="34" charset="0"/>
                <a:ea typeface="Aptos" panose="020B0004020202020204" pitchFamily="34" charset="0"/>
                <a:cs typeface="Times New Roman" panose="02020603050405020304" pitchFamily="18" charset="0"/>
              </a:rPr>
              <a:t>, benché il verbo "gettare" sembri implicare una condotta volontaria</a:t>
            </a:r>
            <a:r>
              <a:rPr lang="it-IT" i="1" kern="100" dirty="0">
                <a:effectLst/>
                <a:latin typeface="Aptos" panose="020B0004020202020204" pitchFamily="34" charset="0"/>
                <a:ea typeface="Aptos" panose="020B0004020202020204" pitchFamily="34" charset="0"/>
                <a:cs typeface="Times New Roman" panose="02020603050405020304" pitchFamily="18" charset="0"/>
              </a:rPr>
              <a:t>. </a:t>
            </a:r>
            <a:r>
              <a:rPr lang="it-IT" u="sng" kern="100" dirty="0">
                <a:effectLst/>
                <a:latin typeface="Aptos" panose="020B0004020202020204" pitchFamily="34" charset="0"/>
                <a:ea typeface="Aptos" panose="020B0004020202020204" pitchFamily="34" charset="0"/>
                <a:cs typeface="Times New Roman" panose="02020603050405020304" pitchFamily="18" charset="0"/>
              </a:rPr>
              <a:t>Non rilevano i motivi e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l'errore colposo non scusa</a:t>
            </a:r>
            <a:r>
              <a:rPr lang="it-IT" kern="100" dirty="0">
                <a:effectLst/>
                <a:latin typeface="Aptos" panose="020B0004020202020204" pitchFamily="34" charset="0"/>
                <a:ea typeface="Aptos" panose="020B0004020202020204" pitchFamily="34" charset="0"/>
                <a:cs typeface="Times New Roman" panose="02020603050405020304" pitchFamily="18" charset="0"/>
              </a:rPr>
              <a:t> (trattandosi di contravvenzione incentrata sull' inosservanza di regole cautelari diviene indifferente che l'agente si sia effettivamente rappresentato o potesse semplicemente rappresentarsi i presupposti dell'obbligo); Pertanto, il </a:t>
            </a:r>
            <a:r>
              <a:rPr lang="it-IT" u="sng" kern="100" dirty="0">
                <a:effectLst/>
                <a:latin typeface="Aptos" panose="020B0004020202020204" pitchFamily="34" charset="0"/>
                <a:ea typeface="Aptos" panose="020B0004020202020204" pitchFamily="34" charset="0"/>
                <a:cs typeface="Times New Roman" panose="02020603050405020304" pitchFamily="18" charset="0"/>
              </a:rPr>
              <a:t>vicino irrispettoso </a:t>
            </a:r>
            <a:r>
              <a:rPr lang="it-IT" kern="100" dirty="0">
                <a:effectLst/>
                <a:latin typeface="Aptos" panose="020B0004020202020204" pitchFamily="34" charset="0"/>
                <a:ea typeface="Aptos" panose="020B0004020202020204" pitchFamily="34" charset="0"/>
                <a:cs typeface="Times New Roman" panose="02020603050405020304" pitchFamily="18" charset="0"/>
              </a:rPr>
              <a:t>che – </a:t>
            </a:r>
            <a:r>
              <a:rPr lang="it-IT" u="sng" kern="100" dirty="0">
                <a:effectLst/>
                <a:latin typeface="Aptos" panose="020B0004020202020204" pitchFamily="34" charset="0"/>
                <a:ea typeface="Aptos" panose="020B0004020202020204" pitchFamily="34" charset="0"/>
                <a:cs typeface="Times New Roman" panose="02020603050405020304" pitchFamily="18" charset="0"/>
              </a:rPr>
              <a:t>per dispetto o semplice noncuranza</a:t>
            </a:r>
            <a:r>
              <a:rPr lang="it-IT" kern="100" dirty="0">
                <a:effectLst/>
                <a:latin typeface="Aptos" panose="020B0004020202020204" pitchFamily="34" charset="0"/>
                <a:ea typeface="Aptos" panose="020B0004020202020204" pitchFamily="34" charset="0"/>
                <a:cs typeface="Times New Roman" panose="02020603050405020304" pitchFamily="18" charset="0"/>
              </a:rPr>
              <a:t> – </a:t>
            </a:r>
            <a:r>
              <a:rPr lang="it-IT" i="1" kern="100" dirty="0">
                <a:effectLst/>
                <a:latin typeface="Aptos" panose="020B0004020202020204" pitchFamily="34" charset="0"/>
                <a:ea typeface="Aptos" panose="020B0004020202020204" pitchFamily="34" charset="0"/>
                <a:cs typeface="Times New Roman" panose="02020603050405020304" pitchFamily="18" charset="0"/>
              </a:rPr>
              <a:t>getti o versi cose atte ad imbrattare o molestare il condomino oppure provochi emissioni di gas o fumi idonei a sortire il medesimo effetto, risponde del reato di getto di cose pericolose”</a:t>
            </a:r>
            <a:r>
              <a:rPr lang="it-IT"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17084766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B28EB69F-0881-19B0-339B-2A224CADBE3F}"/>
              </a:ext>
            </a:extLst>
          </p:cNvPr>
          <p:cNvSpPr txBox="1"/>
          <p:nvPr/>
        </p:nvSpPr>
        <p:spPr>
          <a:xfrm>
            <a:off x="478302" y="182879"/>
            <a:ext cx="11451101" cy="6855210"/>
          </a:xfrm>
          <a:prstGeom prst="rect">
            <a:avLst/>
          </a:prstGeom>
          <a:noFill/>
        </p:spPr>
        <p:txBody>
          <a:bodyPr wrap="square">
            <a:spAutoFit/>
          </a:bodyPr>
          <a:lstStyle/>
          <a:p>
            <a:pPr algn="just">
              <a:lnSpc>
                <a:spcPct val="115000"/>
              </a:lnSpc>
              <a:spcAft>
                <a:spcPts val="800"/>
              </a:spcAft>
              <a:buNone/>
            </a:pPr>
            <a:r>
              <a:rPr lang="it-IT" sz="12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APPLICAZIONI IN CONDOMINIO</a:t>
            </a: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La giurisprudenza ha tradizionalmente interpretato estensivamente la fattispecie di reato in questione, ed ha ricondotto a tale tipologia di reato anche la condotta del condomino che:</a:t>
            </a:r>
          </a:p>
          <a:p>
            <a:pPr marL="342900" lvl="0" indent="-342900">
              <a:lnSpc>
                <a:spcPct val="115000"/>
              </a:lnSpc>
              <a:spcAft>
                <a:spcPts val="800"/>
              </a:spcAft>
              <a:buSzPts val="1000"/>
              <a:buFont typeface="Symbol" panose="05050102010706020507" pitchFamily="18" charset="2"/>
              <a:buChar char=""/>
              <a:tabLst>
                <a:tab pos="457200" algn="l"/>
              </a:tabLst>
            </a:pPr>
            <a:r>
              <a:rPr lang="it-IT" kern="100" dirty="0">
                <a:effectLst/>
                <a:latin typeface="Aptos" panose="020B0004020202020204" pitchFamily="34" charset="0"/>
                <a:ea typeface="Aptos" panose="020B0004020202020204" pitchFamily="34" charset="0"/>
                <a:cs typeface="Times New Roman" panose="02020603050405020304" pitchFamily="18" charset="0"/>
              </a:rPr>
              <a:t>versi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acqua mista a candeggina sul balcone del vicino al piano di sotto</a:t>
            </a:r>
            <a:r>
              <a:rPr lang="it-IT"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butti rifiuti dal proprio balcone</a:t>
            </a:r>
            <a:r>
              <a:rPr lang="it-IT" kern="100" dirty="0">
                <a:effectLst/>
                <a:latin typeface="Aptos" panose="020B0004020202020204" pitchFamily="34" charset="0"/>
                <a:ea typeface="Aptos" panose="020B0004020202020204" pitchFamily="34" charset="0"/>
                <a:cs typeface="Times New Roman" panose="02020603050405020304" pitchFamily="18" charset="0"/>
              </a:rPr>
              <a:t> (resti di cibo, mozziconi di sigaretta </a:t>
            </a:r>
            <a:r>
              <a:rPr lang="it-IT" kern="100" dirty="0" err="1">
                <a:effectLst/>
                <a:latin typeface="Aptos" panose="020B0004020202020204" pitchFamily="34" charset="0"/>
                <a:ea typeface="Aptos" panose="020B0004020202020204" pitchFamily="34" charset="0"/>
                <a:cs typeface="Times New Roman" panose="02020603050405020304" pitchFamily="18" charset="0"/>
              </a:rPr>
              <a:t>etc</a:t>
            </a:r>
            <a:r>
              <a:rPr lang="it-IT" b="1" kern="100" dirty="0">
                <a:effectLst/>
                <a:latin typeface="Aptos" panose="020B0004020202020204" pitchFamily="34" charset="0"/>
                <a:ea typeface="Aptos" panose="020B0004020202020204" pitchFamily="34" charset="0"/>
                <a:cs typeface="Times New Roman" panose="02020603050405020304" pitchFamily="18" charset="0"/>
              </a:rPr>
              <a:t>)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al piano di sotto</a:t>
            </a:r>
            <a:r>
              <a:rPr lang="it-IT" kern="100" dirty="0">
                <a:effectLst/>
                <a:latin typeface="Aptos" panose="020B0004020202020204" pitchFamily="34" charset="0"/>
                <a:ea typeface="Aptos" panose="020B0004020202020204" pitchFamily="34" charset="0"/>
                <a:cs typeface="Times New Roman" panose="02020603050405020304" pitchFamily="18" charset="0"/>
              </a:rPr>
              <a:t>;</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non raccolga le deiezioni dei propri animali domestici – tanto in zone comuni quanto in spazi di propria pertinenza </a:t>
            </a:r>
            <a:r>
              <a:rPr lang="it-IT" kern="100" dirty="0">
                <a:effectLst/>
                <a:latin typeface="Aptos" panose="020B0004020202020204" pitchFamily="34" charset="0"/>
                <a:ea typeface="Aptos" panose="020B0004020202020204" pitchFamily="34" charset="0"/>
                <a:cs typeface="Times New Roman" panose="02020603050405020304" pitchFamily="18" charset="0"/>
              </a:rPr>
              <a:t>– ove tale condotta sia idonea a costituire un rischio per la salubrità dei condomini, ad esempio per la reiterazione nel corso del tempo della condotta.</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Esalazioni di fumi e odori oltre la soglia della</a:t>
            </a:r>
            <a:r>
              <a:rPr lang="it-IT" b="1" kern="100" dirty="0">
                <a:effectLst/>
                <a:latin typeface="Aptos" panose="020B0004020202020204" pitchFamily="34" charset="0"/>
                <a:ea typeface="Aptos" panose="020B0004020202020204" pitchFamily="34" charset="0"/>
                <a:cs typeface="Times New Roman" panose="02020603050405020304" pitchFamily="18" charset="0"/>
              </a:rPr>
              <a:t>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normale tollerabilità</a:t>
            </a:r>
            <a:r>
              <a:rPr lang="it-IT" kern="100" dirty="0">
                <a:effectLst/>
                <a:latin typeface="Aptos" panose="020B0004020202020204" pitchFamily="34" charset="0"/>
                <a:ea typeface="Aptos" panose="020B0004020202020204" pitchFamily="34" charset="0"/>
                <a:cs typeface="Times New Roman" panose="02020603050405020304" pitchFamily="18" charset="0"/>
              </a:rPr>
              <a:t> (es. fumi promanati dalla canna fumaria dell’impianto di riscaldamento).</a:t>
            </a:r>
          </a:p>
          <a:p>
            <a:pPr algn="just">
              <a:buNone/>
            </a:pPr>
            <a:r>
              <a:rPr lang="it-IT" sz="1400" b="1" kern="100" dirty="0">
                <a:effectLst/>
                <a:latin typeface="Aptos" panose="020B0004020202020204" pitchFamily="34" charset="0"/>
                <a:ea typeface="Aptos" panose="020B0004020202020204" pitchFamily="34" charset="0"/>
                <a:cs typeface="Times New Roman" panose="02020603050405020304" pitchFamily="18" charset="0"/>
              </a:rPr>
              <a:t>MOLESTIE OLFATTIVE</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laddove, </a:t>
            </a:r>
            <a:r>
              <a:rPr lang="it-IT" sz="1400" u="sng" kern="100" dirty="0">
                <a:effectLst/>
                <a:latin typeface="Aptos" panose="020B0004020202020204" pitchFamily="34" charset="0"/>
                <a:ea typeface="Aptos" panose="020B0004020202020204" pitchFamily="34" charset="0"/>
                <a:cs typeface="Times New Roman" panose="02020603050405020304" pitchFamily="18" charset="0"/>
              </a:rPr>
              <a:t>trattandosi di odori, manchi la possibilità di accertare obiettivamente, con adeguati strumenti, l' intensità delle emissioni, il giudizio sull'esistenza e sulla non tollerabilità delle emissioni stesse ben può basarsi sulle </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dichiarazioni di testi</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specie se a diretta conoscenza dei fatti</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400" b="1" kern="100" dirty="0">
                <a:effectLst/>
                <a:latin typeface="Aptos" panose="020B0004020202020204" pitchFamily="34" charset="0"/>
                <a:ea typeface="Aptos" panose="020B0004020202020204" pitchFamily="34" charset="0"/>
                <a:cs typeface="Times New Roman" panose="02020603050405020304" pitchFamily="18" charset="0"/>
              </a:rPr>
              <a:t>quando tali dichiarazioni non si risolvano nell'espressione di valutazioni  meramente soggettive</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o in giudizi di natura tecnica ma consistano nel riferimento a quanto oggettivamente percepito dagli stessi dichiaranti ( C., Sez. III, 29.4- 21.5.2021, n. 20204; C., Sez. III, 3.4.2013, n. 20748; C., Sez. III, 27.3.2008</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400" b="1" kern="100" dirty="0">
                <a:effectLst/>
                <a:latin typeface="Aptos" panose="020B0004020202020204" pitchFamily="34" charset="0"/>
                <a:ea typeface="Aptos" panose="020B0004020202020204" pitchFamily="34" charset="0"/>
                <a:cs typeface="Times New Roman" panose="02020603050405020304" pitchFamily="18" charset="0"/>
              </a:rPr>
              <a:t>il reato è configurabile anche nel caso di "molestie olfattive" promananti da impianto munito di autorizzazione </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per le emissioni </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in atmosfera ( C., Sez. III, 10.2.2015, n. 12019; C., Sez. III, 20.9.2011, n. 42387); poiché l'ordinamento non detta specifici valori-limite per le </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immissioni olfattive</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il reato di getto pericoloso di cose è configurabile anche quando tali immissioni provengano da un impianto munito di autorizzazione per le emissioni in atmosfera, ove si accerti il superamento del </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limite della normale tollerabilità</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previsto dall'</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art. 844 c.c</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 </a:t>
            </a:r>
            <a:r>
              <a:rPr lang="it-IT" sz="1200" kern="100" dirty="0" err="1">
                <a:effectLst/>
                <a:latin typeface="Aptos" panose="020B0004020202020204" pitchFamily="34" charset="0"/>
                <a:ea typeface="Aptos" panose="020B0004020202020204" pitchFamily="34" charset="0"/>
                <a:cs typeface="Times New Roman" panose="02020603050405020304" pitchFamily="18" charset="0"/>
              </a:rPr>
              <a:t>c.pen</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sez. III, 29/10-27/11/2025, n. 38434; </a:t>
            </a:r>
          </a:p>
          <a:p>
            <a:pPr>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NB: la </a:t>
            </a:r>
            <a:r>
              <a:rPr lang="it-IT" sz="1400" b="1" kern="100" dirty="0">
                <a:effectLst/>
                <a:latin typeface="Aptos" panose="020B0004020202020204" pitchFamily="34" charset="0"/>
                <a:ea typeface="Aptos" panose="020B0004020202020204" pitchFamily="34" charset="0"/>
                <a:cs typeface="Times New Roman" panose="02020603050405020304" pitchFamily="18" charset="0"/>
              </a:rPr>
              <a:t>PROVA DEL SUPERAMENTO DEL LIMITE DI TOLLERABILITÀ</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deve essere data, </a:t>
            </a:r>
            <a:r>
              <a:rPr lang="it-IT" sz="1400" b="1" kern="100" dirty="0">
                <a:effectLst/>
                <a:latin typeface="Aptos" panose="020B0004020202020204" pitchFamily="34" charset="0"/>
                <a:ea typeface="Aptos" panose="020B0004020202020204" pitchFamily="34" charset="0"/>
                <a:cs typeface="Times New Roman" panose="02020603050405020304" pitchFamily="18" charset="0"/>
              </a:rPr>
              <a:t>anche mediante dichiarazioni testimoniali</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con riguardo sia alle condizioni dei luoghi e alle attività normalmente svolte in un determinato contesto </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produttivo </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sia al sistema di vita e alle correnti abitudini della popolazione</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nell'attuale momento storico (fattispecie nella quale l'emissione di fumi, promananti dalla canna fumaria e prodotti dall' impianto di riscaldamento, investiva l'abitazione di alcuni vicini di casa provocando loro molestia). ( C., Sez. III, 21.9.2007).</a:t>
            </a:r>
          </a:p>
          <a:p>
            <a:pPr>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1755898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C50DAFB7-32FC-A856-9DDF-392640788B71}"/>
              </a:ext>
            </a:extLst>
          </p:cNvPr>
          <p:cNvSpPr txBox="1"/>
          <p:nvPr/>
        </p:nvSpPr>
        <p:spPr>
          <a:xfrm>
            <a:off x="661182" y="337625"/>
            <a:ext cx="10972800" cy="5291705"/>
          </a:xfrm>
          <a:prstGeom prst="rect">
            <a:avLst/>
          </a:prstGeom>
          <a:noFill/>
        </p:spPr>
        <p:txBody>
          <a:bodyPr wrap="square">
            <a:spAutoFit/>
          </a:bodyPr>
          <a:lstStyle/>
          <a:p>
            <a:pPr marL="342900" lvl="0" indent="-342900" algn="just">
              <a:lnSpc>
                <a:spcPct val="115000"/>
              </a:lnSpc>
              <a:spcAft>
                <a:spcPts val="800"/>
              </a:spcAft>
              <a:buSzPts val="1000"/>
              <a:buFont typeface="Symbol" panose="05050102010706020507" pitchFamily="18" charset="2"/>
              <a:buChar char=""/>
              <a:tabLst>
                <a:tab pos="457200" algn="l"/>
              </a:tabLst>
            </a:pPr>
            <a:r>
              <a:rPr lang="it-IT" sz="2000" kern="100" dirty="0">
                <a:effectLst/>
                <a:latin typeface="Aptos" panose="020B0004020202020204" pitchFamily="34" charset="0"/>
                <a:ea typeface="Aptos" panose="020B0004020202020204" pitchFamily="34" charset="0"/>
                <a:cs typeface="Times New Roman" panose="02020603050405020304" pitchFamily="18" charset="0"/>
              </a:rPr>
              <a:t>integra la contravvenzione la condotta di </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c</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hi versa sostanze (vaporizzate allo stato gassoso) nella specie creolina nel cortile condominiale allo scopo di eliminare gli odori</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e ogni altro residuo organico riconducibile al gatto dei vicini provocando per effetto di tale utilizzo forte fastidio agli occhi ed alla gola degli stessi ( C., Sez. II, 4.11.2016, n. 49354).</a:t>
            </a:r>
          </a:p>
          <a:p>
            <a:pPr marL="342900" lvl="0" indent="-342900" algn="just">
              <a:lnSpc>
                <a:spcPct val="115000"/>
              </a:lnSpc>
              <a:spcAft>
                <a:spcPts val="800"/>
              </a:spcAft>
              <a:buSzPts val="1000"/>
              <a:buFont typeface="Symbol" panose="05050102010706020507" pitchFamily="18" charset="2"/>
              <a:buChar char=""/>
              <a:tabLst>
                <a:tab pos="457200" algn="l"/>
              </a:tabLst>
            </a:pP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chi spruzzi un insetticida spray nella veranda prospiciente l'appartamento dei vicini di casa</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 C., Sez. III, 6.10-30.11.2020, n. 33817 ); </a:t>
            </a:r>
          </a:p>
          <a:p>
            <a:pPr marL="342900" lvl="0" indent="-342900" algn="just">
              <a:lnSpc>
                <a:spcPct val="115000"/>
              </a:lnSpc>
              <a:spcAft>
                <a:spcPts val="800"/>
              </a:spcAft>
              <a:buSzPts val="1000"/>
              <a:buFont typeface="Symbol" panose="05050102010706020507" pitchFamily="18" charset="2"/>
              <a:buChar char=""/>
              <a:tabLst>
                <a:tab pos="457200" algn="l"/>
              </a:tabLst>
            </a:pP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chi sposti, con acqua e scopa, escrementi di volatili davanti al portone dell'abitazione di un vicino</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(C., Sez. III, 11.1-25.2.2021, n. 7397);</a:t>
            </a:r>
          </a:p>
          <a:p>
            <a:pPr lvl="0" algn="just">
              <a:lnSpc>
                <a:spcPct val="115000"/>
              </a:lnSpc>
              <a:spcAft>
                <a:spcPts val="800"/>
              </a:spcAft>
              <a:buSzPts val="1000"/>
              <a:tabLst>
                <a:tab pos="457200" algn="l"/>
              </a:tabLst>
            </a:pP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sz="2000" b="1" kern="100" dirty="0">
                <a:effectLst/>
                <a:latin typeface="Aptos" panose="020B0004020202020204" pitchFamily="34" charset="0"/>
                <a:ea typeface="Aptos" panose="020B0004020202020204" pitchFamily="34" charset="0"/>
                <a:cs typeface="Times New Roman" panose="02020603050405020304" pitchFamily="18" charset="0"/>
              </a:rPr>
              <a:t>la</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 diffusione di polveri nell'atmosfera</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 rientra nella nozione di "versamento di cose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 C., Sez. II, 1.10.2020, n. 4633);</a:t>
            </a:r>
          </a:p>
        </p:txBody>
      </p:sp>
    </p:spTree>
    <p:extLst>
      <p:ext uri="{BB962C8B-B14F-4D97-AF65-F5344CB8AC3E}">
        <p14:creationId xmlns:p14="http://schemas.microsoft.com/office/powerpoint/2010/main" val="1603863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41B4BB33-03CA-6F64-4D9D-20B4B241D68D}"/>
              </a:ext>
            </a:extLst>
          </p:cNvPr>
          <p:cNvSpPr txBox="1"/>
          <p:nvPr/>
        </p:nvSpPr>
        <p:spPr>
          <a:xfrm>
            <a:off x="323557" y="492369"/>
            <a:ext cx="11577711" cy="5909503"/>
          </a:xfrm>
          <a:prstGeom prst="rect">
            <a:avLst/>
          </a:prstGeom>
          <a:noFill/>
        </p:spPr>
        <p:txBody>
          <a:bodyPr wrap="square">
            <a:spAutoFit/>
          </a:bodyPr>
          <a:lstStyle/>
          <a:p>
            <a:pPr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NB: </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Il reato è configurabile sia in forma omissiva sia in forma commissiva mediante omissione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a:t>
            </a:r>
            <a:r>
              <a:rPr lang="it-IT" kern="100" dirty="0">
                <a:effectLst/>
                <a:latin typeface="Aptos" panose="020B0004020202020204" pitchFamily="34" charset="0"/>
                <a:ea typeface="Aptos" panose="020B0004020202020204" pitchFamily="34" charset="0"/>
                <a:cs typeface="Times New Roman" panose="02020603050405020304" pitchFamily="18" charset="0"/>
              </a:rPr>
              <a:t>ogniqualvolta il pericolo concreto per la pubblica incolumità derivi anche dalla omissione, dolosa o colposa, del soggetto che aveva l'obbligo giuridico di evitarlo. Es: </a:t>
            </a:r>
          </a:p>
          <a:p>
            <a:pPr marL="342900" lvl="0" indent="-342900" algn="just">
              <a:lnSpc>
                <a:spcPct val="115000"/>
              </a:lnSpc>
              <a:buSzPts val="1000"/>
              <a:buFont typeface="Symbol" panose="05050102010706020507" pitchFamily="18" charset="2"/>
              <a:buChar char=""/>
              <a:tabLst>
                <a:tab pos="457200" algn="l"/>
              </a:tabLst>
            </a:pPr>
            <a:r>
              <a:rPr lang="it-IT" sz="2000" b="1" kern="100" dirty="0">
                <a:effectLst/>
                <a:latin typeface="Aptos" panose="020B0004020202020204" pitchFamily="34" charset="0"/>
                <a:ea typeface="Aptos" panose="020B0004020202020204" pitchFamily="34" charset="0"/>
                <a:cs typeface="Times New Roman" panose="02020603050405020304" pitchFamily="18" charset="0"/>
              </a:rPr>
              <a:t>fattispecie relativa a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fuoriuscita di liquami da una fossa settica</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(C., Sez. III, 6.11.2014, n. 49213); </a:t>
            </a:r>
          </a:p>
          <a:p>
            <a:pPr marL="342900" lvl="0" indent="-342900" algn="just">
              <a:lnSpc>
                <a:spcPct val="115000"/>
              </a:lnSpc>
              <a:buSzPts val="1000"/>
              <a:buFont typeface="Symbol" panose="05050102010706020507" pitchFamily="18" charset="2"/>
              <a:buChar char=""/>
              <a:tabLst>
                <a:tab pos="457200" algn="l"/>
              </a:tabLst>
            </a:pP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sz="2000" b="1" kern="100" dirty="0">
                <a:effectLst/>
                <a:latin typeface="Aptos" panose="020B0004020202020204" pitchFamily="34" charset="0"/>
                <a:ea typeface="Aptos" panose="020B0004020202020204" pitchFamily="34" charset="0"/>
                <a:cs typeface="Times New Roman" panose="02020603050405020304" pitchFamily="18" charset="0"/>
              </a:rPr>
              <a:t>omessa custodia di animali qualora sia derivato il versamento di deiezioni animali atte ad offendere, imbrattare o molestare persone (le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deiezioni liquide di alcuni cani, lasciati incustoditi dal proprietario sul balcone, si riversavano nell'appartamento sottostante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(C., Sez. III, 12.6.2008).</a:t>
            </a:r>
          </a:p>
          <a:p>
            <a:pPr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NB: Il </a:t>
            </a:r>
            <a:r>
              <a:rPr lang="it-IT" u="sng" kern="100" dirty="0">
                <a:effectLst/>
                <a:latin typeface="Aptos" panose="020B0004020202020204" pitchFamily="34" charset="0"/>
                <a:ea typeface="Aptos" panose="020B0004020202020204" pitchFamily="34" charset="0"/>
                <a:cs typeface="Times New Roman" panose="02020603050405020304" pitchFamily="18" charset="0"/>
              </a:rPr>
              <a:t>pericolo</a:t>
            </a:r>
            <a:r>
              <a:rPr lang="it-IT" kern="100" dirty="0">
                <a:effectLst/>
                <a:latin typeface="Aptos" panose="020B0004020202020204" pitchFamily="34" charset="0"/>
                <a:ea typeface="Aptos" panose="020B0004020202020204" pitchFamily="34" charset="0"/>
                <a:cs typeface="Times New Roman" panose="02020603050405020304" pitchFamily="18" charset="0"/>
              </a:rPr>
              <a:t> per eventuali danni alla salute deve essere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CONCRETO</a:t>
            </a:r>
            <a:r>
              <a:rPr lang="it-IT" kern="100" dirty="0">
                <a:effectLst/>
                <a:latin typeface="Aptos" panose="020B0004020202020204" pitchFamily="34" charset="0"/>
                <a:ea typeface="Aptos" panose="020B0004020202020204" pitchFamily="34" charset="0"/>
                <a:cs typeface="Times New Roman" panose="02020603050405020304" pitchFamily="18" charset="0"/>
              </a:rPr>
              <a:t> e non solo potenziale, ma: “S</a:t>
            </a:r>
            <a:r>
              <a:rPr lang="it-IT" u="sng" kern="100" dirty="0">
                <a:effectLst/>
                <a:latin typeface="Aptos" panose="020B0004020202020204" pitchFamily="34" charset="0"/>
                <a:ea typeface="Aptos" panose="020B0004020202020204" pitchFamily="34" charset="0"/>
                <a:cs typeface="Times New Roman" panose="02020603050405020304" pitchFamily="18" charset="0"/>
              </a:rPr>
              <a:t>ono illecite le emissioni di gas, vapori e fumo e le esalazioni, non del tutto momentanee, idonee a causare nausea o disgusto o un impatto negativo, anche psichico, sulle normali attività quotidiane imponendo di tenere le finestre chiuse, o creando difficoltà di ricevere ospiti</a:t>
            </a:r>
            <a:r>
              <a:rPr lang="it-IT" kern="100" dirty="0">
                <a:effectLst/>
                <a:latin typeface="Aptos" panose="020B0004020202020204" pitchFamily="34" charset="0"/>
                <a:ea typeface="Aptos" panose="020B0004020202020204" pitchFamily="34" charset="0"/>
                <a:cs typeface="Times New Roman" panose="02020603050405020304" pitchFamily="18" charset="0"/>
              </a:rPr>
              <a:t> ( C., Sez. III, 4.11.2011, n. 2377 ; C., Sez. III, 28.5.2009; C., Sez. III, 1.12.2005; C., Sez. III, 21.12.1994 ; T. Cassino 23.4.2009), </a:t>
            </a:r>
            <a:r>
              <a:rPr lang="it-IT" u="sng" kern="100" dirty="0">
                <a:effectLst/>
                <a:latin typeface="Aptos" panose="020B0004020202020204" pitchFamily="34" charset="0"/>
                <a:ea typeface="Aptos" panose="020B0004020202020204" pitchFamily="34" charset="0"/>
                <a:cs typeface="Times New Roman" panose="02020603050405020304" pitchFamily="18" charset="0"/>
              </a:rPr>
              <a:t>o comunque foriere di diffuso allarme sociale, paura, richieste di intervento</a:t>
            </a:r>
            <a:r>
              <a:rPr lang="it-IT" kern="100" dirty="0">
                <a:effectLst/>
                <a:latin typeface="Aptos" panose="020B0004020202020204" pitchFamily="34" charset="0"/>
                <a:ea typeface="Aptos" panose="020B0004020202020204" pitchFamily="34" charset="0"/>
                <a:cs typeface="Times New Roman" panose="02020603050405020304" pitchFamily="18" charset="0"/>
              </a:rPr>
              <a:t> all'autorità ( A. Torino 12.6.1991 );</a:t>
            </a:r>
            <a:r>
              <a:rPr lang="it-IT" u="sng" kern="100" dirty="0">
                <a:effectLst/>
                <a:latin typeface="Aptos" panose="020B0004020202020204" pitchFamily="34" charset="0"/>
                <a:ea typeface="Aptos" panose="020B0004020202020204" pitchFamily="34" charset="0"/>
                <a:cs typeface="Times New Roman" panose="02020603050405020304" pitchFamily="18" charset="0"/>
              </a:rPr>
              <a:t> ed idonee ad arrecare alle persone preoccupazione ed allarme circa eventuali danni alla salute”</a:t>
            </a:r>
            <a:r>
              <a:rPr lang="it-IT" kern="100" dirty="0">
                <a:effectLst/>
                <a:latin typeface="Aptos" panose="020B0004020202020204" pitchFamily="34" charset="0"/>
                <a:ea typeface="Aptos" panose="020B0004020202020204" pitchFamily="34" charset="0"/>
                <a:cs typeface="Times New Roman" panose="02020603050405020304" pitchFamily="18" charset="0"/>
              </a:rPr>
              <a:t> ( C., Sez. III, 14.3.2003, in un caso in cui si era creata una nube maleodorante in conseguenza della combustione di sostanze plastiche).</a:t>
            </a:r>
          </a:p>
        </p:txBody>
      </p:sp>
    </p:spTree>
    <p:extLst>
      <p:ext uri="{BB962C8B-B14F-4D97-AF65-F5344CB8AC3E}">
        <p14:creationId xmlns:p14="http://schemas.microsoft.com/office/powerpoint/2010/main" val="17114448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ACDFB2C2-4AB4-FE85-82B0-C37FBFD1793C}"/>
              </a:ext>
            </a:extLst>
          </p:cNvPr>
          <p:cNvSpPr txBox="1"/>
          <p:nvPr/>
        </p:nvSpPr>
        <p:spPr>
          <a:xfrm>
            <a:off x="492369" y="309488"/>
            <a:ext cx="11422966" cy="6367641"/>
          </a:xfrm>
          <a:prstGeom prst="rect">
            <a:avLst/>
          </a:prstGeom>
          <a:noFill/>
        </p:spPr>
        <p:txBody>
          <a:bodyPr wrap="square">
            <a:spAutoFit/>
          </a:bodyPr>
          <a:lstStyle/>
          <a:p>
            <a:pPr algn="just">
              <a:lnSpc>
                <a:spcPct val="115000"/>
              </a:lnSpc>
              <a:spcAft>
                <a:spcPts val="800"/>
              </a:spcAft>
              <a:buNone/>
            </a:pPr>
            <a:r>
              <a:rPr lang="it-IT" sz="2000" b="1" kern="100" dirty="0">
                <a:effectLst/>
                <a:latin typeface="Aptos" panose="020B0004020202020204" pitchFamily="34" charset="0"/>
                <a:ea typeface="Aptos" panose="020B0004020202020204" pitchFamily="34" charset="0"/>
                <a:cs typeface="Times New Roman" panose="02020603050405020304" pitchFamily="18" charset="0"/>
              </a:rPr>
              <a:t>LEGITTIMAZIONE AMMINISTRATORE </a:t>
            </a: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2000" kern="100" dirty="0">
                <a:effectLst/>
                <a:latin typeface="Aptos" panose="020B0004020202020204" pitchFamily="34" charset="0"/>
                <a:ea typeface="Aptos" panose="020B0004020202020204" pitchFamily="34" charset="0"/>
                <a:cs typeface="Times New Roman" panose="02020603050405020304" pitchFamily="18" charset="0"/>
              </a:rPr>
              <a:t>Regola generale: l'amministratore di condominio ha la </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legittimazione attiva</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a sporgere denuncia o querela, in via concorrente ai singoli condomini, </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anche senza una preventiva delibera assembleare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qualora si verifichino fatti che ledono il patrimonio comune o le parti comuni del condominio</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rientrando tali azioni tra i suoi poteri di tutela dei beni condominiali. L’art. 1131 c.c. attribuisce infatti all’amministratore un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Potere di rappresentanza </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(sostanziale e processuale) del condominio per gli atti rientranti nel suo mandato, che includono la gestione e la conservazione delle parti comun</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i.</a:t>
            </a:r>
          </a:p>
          <a:p>
            <a:pPr algn="just">
              <a:lnSpc>
                <a:spcPct val="115000"/>
              </a:lnSpc>
              <a:spcAft>
                <a:spcPts val="800"/>
              </a:spcAft>
              <a:buNone/>
            </a:pPr>
            <a:r>
              <a:rPr lang="it-IT" sz="2000" kern="100" dirty="0">
                <a:effectLst/>
                <a:latin typeface="Aptos" panose="020B0004020202020204" pitchFamily="34" charset="0"/>
                <a:ea typeface="Aptos" panose="020B0004020202020204" pitchFamily="34" charset="0"/>
                <a:cs typeface="Times New Roman" panose="02020603050405020304" pitchFamily="18" charset="0"/>
              </a:rPr>
              <a:t>Corte di Cassazione </a:t>
            </a:r>
            <a:r>
              <a:rPr lang="it-IT" sz="2000" kern="100" dirty="0" err="1">
                <a:effectLst/>
                <a:latin typeface="Aptos" panose="020B0004020202020204" pitchFamily="34" charset="0"/>
                <a:ea typeface="Aptos" panose="020B0004020202020204" pitchFamily="34" charset="0"/>
                <a:cs typeface="Times New Roman" panose="02020603050405020304" pitchFamily="18" charset="0"/>
              </a:rPr>
              <a:t>pen</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Sez. 2, Sent. n. 29548/2025, 18/08/2025:  </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legittimazione a proporre querela spetta anche a chi è responsabile della gestione del bene leso</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posto che l’estensione della</a:t>
            </a:r>
            <a:r>
              <a:rPr lang="it-IT" sz="2000" u="sng" kern="100" dirty="0">
                <a:effectLst/>
                <a:latin typeface="Aptos" panose="020B0004020202020204" pitchFamily="34" charset="0"/>
                <a:ea typeface="Aptos" panose="020B0004020202020204" pitchFamily="34" charset="0"/>
                <a:cs typeface="Times New Roman" panose="02020603050405020304" pitchFamily="18" charset="0"/>
              </a:rPr>
              <a:t> qualità di persona offesa va oltre il mero essere titolare di diritti reali</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 Il collegamento con le attribuzioni dell’amministratore di condominio, delineate dall’art. 1130 cod. civ., giustifica l’accesso alla tutela penale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per la salvaguardia della consistenza patrimoniale comune</a:t>
            </a:r>
            <a:r>
              <a:rPr lang="it-IT" sz="2000" kern="100" dirty="0">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15000"/>
              </a:lnSpc>
              <a:spcAft>
                <a:spcPts val="800"/>
              </a:spcAft>
              <a:buNone/>
            </a:pPr>
            <a:r>
              <a:rPr lang="it-IT" sz="2000" b="1" kern="100" dirty="0">
                <a:effectLst/>
                <a:latin typeface="Aptos" panose="020B0004020202020204" pitchFamily="34" charset="0"/>
                <a:ea typeface="Aptos" panose="020B0004020202020204" pitchFamily="34" charset="0"/>
                <a:cs typeface="Times New Roman" panose="02020603050405020304" pitchFamily="18" charset="0"/>
              </a:rPr>
              <a:t>- Limiti: L'amministratore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può agire in ambito penale per fatti che colpiscono il condominio nella sua interezza o i servizi comuni </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(es. </a:t>
            </a:r>
            <a:r>
              <a:rPr lang="it-IT" sz="2000" b="1" u="sng" kern="100" dirty="0">
                <a:effectLst/>
                <a:latin typeface="Aptos" panose="020B0004020202020204" pitchFamily="34" charset="0"/>
                <a:ea typeface="Aptos" panose="020B0004020202020204" pitchFamily="34" charset="0"/>
                <a:cs typeface="Times New Roman" panose="02020603050405020304" pitchFamily="18" charset="0"/>
              </a:rPr>
              <a:t>getto di rifiuti nel cortile, danneggiamento dell'androne; es: violazione di domicilio (art. 614 c.p.) se commessa nelle parti comuni</a:t>
            </a:r>
            <a:r>
              <a:rPr lang="it-IT" sz="2000" b="1" kern="100" dirty="0">
                <a:effectLst/>
                <a:latin typeface="Aptos" panose="020B0004020202020204" pitchFamily="34" charset="0"/>
                <a:ea typeface="Aptos" panose="020B0004020202020204" pitchFamily="34" charset="0"/>
                <a:cs typeface="Times New Roman" panose="02020603050405020304" pitchFamily="18" charset="0"/>
              </a:rPr>
              <a:t>), non, ad esempio, per lesioni personali ai singoli condòmini. </a:t>
            </a: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22251598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4374102E-8FA3-26AB-42A8-DA8AF8D4BE91}"/>
              </a:ext>
            </a:extLst>
          </p:cNvPr>
          <p:cNvSpPr txBox="1"/>
          <p:nvPr/>
        </p:nvSpPr>
        <p:spPr>
          <a:xfrm>
            <a:off x="1149239" y="335765"/>
            <a:ext cx="9537896" cy="6522235"/>
          </a:xfrm>
          <a:prstGeom prst="rect">
            <a:avLst/>
          </a:prstGeom>
          <a:noFill/>
        </p:spPr>
        <p:txBody>
          <a:bodyPr wrap="square">
            <a:spAutoFit/>
          </a:bodyPr>
          <a:lstStyle/>
          <a:p>
            <a:pPr algn="just">
              <a:lnSpc>
                <a:spcPct val="115000"/>
              </a:lnSpc>
              <a:spcAft>
                <a:spcPts val="800"/>
              </a:spcAft>
              <a:buNone/>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Bene giuridico tutelato</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il delitto di violenza privata è </a:t>
            </a:r>
            <a:r>
              <a:rPr lang="it-IT" kern="100" dirty="0">
                <a:effectLst/>
                <a:latin typeface="Aptos" panose="020B0004020202020204" pitchFamily="34" charset="0"/>
                <a:ea typeface="Aptos" panose="020B0004020202020204" pitchFamily="34" charset="0"/>
                <a:cs typeface="Times New Roman" panose="02020603050405020304" pitchFamily="18" charset="0"/>
              </a:rPr>
              <a:t>posto a presidio della </a:t>
            </a:r>
            <a:r>
              <a:rPr lang="it-IT" b="1" kern="100" dirty="0">
                <a:effectLst/>
                <a:latin typeface="Aptos" panose="020B0004020202020204" pitchFamily="34" charset="0"/>
                <a:ea typeface="Aptos" panose="020B0004020202020204" pitchFamily="34" charset="0"/>
                <a:cs typeface="Times New Roman" panose="02020603050405020304" pitchFamily="18" charset="0"/>
              </a:rPr>
              <a:t>libertà morale</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intesa sotto il </a:t>
            </a:r>
            <a:r>
              <a:rPr lang="it-IT" u="sng" kern="100" dirty="0">
                <a:effectLst/>
                <a:latin typeface="Aptos" panose="020B0004020202020204" pitchFamily="34" charset="0"/>
                <a:ea typeface="Aptos" panose="020B0004020202020204" pitchFamily="34" charset="0"/>
                <a:cs typeface="Times New Roman" panose="02020603050405020304" pitchFamily="18" charset="0"/>
              </a:rPr>
              <a:t>duplice aspetto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della </a:t>
            </a:r>
            <a:r>
              <a:rPr lang="it-IT" u="sng" kern="100" dirty="0">
                <a:effectLst/>
                <a:latin typeface="Aptos" panose="020B0004020202020204" pitchFamily="34" charset="0"/>
                <a:ea typeface="Aptos" panose="020B0004020202020204" pitchFamily="34" charset="0"/>
                <a:cs typeface="Times New Roman" panose="02020603050405020304" pitchFamily="18" charset="0"/>
              </a:rPr>
              <a:t>libertà di autodeterminazione</a:t>
            </a:r>
            <a:r>
              <a:rPr lang="it-IT"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secondo motivi propri e della </a:t>
            </a:r>
            <a:r>
              <a:rPr lang="it-IT" kern="100" dirty="0">
                <a:effectLst/>
                <a:latin typeface="Aptos" panose="020B0004020202020204" pitchFamily="34" charset="0"/>
                <a:ea typeface="Aptos" panose="020B0004020202020204" pitchFamily="34" charset="0"/>
                <a:cs typeface="Times New Roman" panose="02020603050405020304" pitchFamily="18" charset="0"/>
              </a:rPr>
              <a:t>l</a:t>
            </a:r>
            <a:r>
              <a:rPr lang="it-IT" u="sng" kern="100" dirty="0">
                <a:effectLst/>
                <a:latin typeface="Aptos" panose="020B0004020202020204" pitchFamily="34" charset="0"/>
                <a:ea typeface="Aptos" panose="020B0004020202020204" pitchFamily="34" charset="0"/>
                <a:cs typeface="Times New Roman" panose="02020603050405020304" pitchFamily="18" charset="0"/>
              </a:rPr>
              <a:t>ibertà di azione</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(cosiddetta esterna) sulla base delle scelte autonomamente effettuate dal soggetto (FIANDACA, MUSCO, Diritto penale, Parte spec., II, I, I delitti contro la persona, 4a ed., Bologna, 2013, 210). Il reato in questione “</a:t>
            </a:r>
            <a:r>
              <a:rPr lang="it-IT" b="1" kern="100" dirty="0">
                <a:effectLst/>
                <a:latin typeface="Aptos" panose="020B0004020202020204" pitchFamily="34" charset="0"/>
                <a:ea typeface="Aptos" panose="020B0004020202020204" pitchFamily="34" charset="0"/>
                <a:cs typeface="Times New Roman" panose="02020603050405020304" pitchFamily="18" charset="0"/>
              </a:rPr>
              <a:t>protegge il processo di formazione e di attuazione della volontà personale, ovvero la libertà individuale come libertà di autodeterminazione e di azione”</a:t>
            </a:r>
            <a:r>
              <a:rPr lang="it-IT" kern="100" dirty="0">
                <a:effectLst/>
                <a:latin typeface="Aptos" panose="020B0004020202020204" pitchFamily="34" charset="0"/>
                <a:ea typeface="Aptos" panose="020B0004020202020204" pitchFamily="34" charset="0"/>
                <a:cs typeface="Times New Roman" panose="02020603050405020304" pitchFamily="18" charset="0"/>
              </a:rPr>
              <a:t>; </a:t>
            </a:r>
          </a:p>
          <a:p>
            <a:pPr algn="just">
              <a:lnSpc>
                <a:spcPct val="115000"/>
              </a:lnSpc>
              <a:spcAft>
                <a:spcPts val="800"/>
              </a:spcAft>
              <a:buNone/>
            </a:pP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Inquadramento</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Il delitto di violenza privata rappresenta una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fattispecie generale</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e centrale dei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delitti contro la libertà morale</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trovando applicazione tutte le volte in cui il fatto non integri gli estremi di una diversa norma penale incriminatrice.</a:t>
            </a:r>
          </a:p>
          <a:p>
            <a:pPr algn="just">
              <a:lnSpc>
                <a:spcPct val="115000"/>
              </a:lnSpc>
              <a:spcAft>
                <a:spcPts val="800"/>
              </a:spcAf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Il delitto di violenza privata costituisce un r</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eato a forma vincolata</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ed infatti, ad essere punito è colui il quale costringe altri a fare, tollerare od omettere qualcosa, mediante </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violenza</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o </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minaccia</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15000"/>
              </a:lnSpc>
              <a:spcAft>
                <a:spcPts val="800"/>
              </a:spcAft>
              <a:buNone/>
            </a:pP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it-IT" sz="1600" b="1" kern="100" dirty="0">
                <a:effectLst/>
                <a:latin typeface="Aptos" panose="020B0004020202020204" pitchFamily="34" charset="0"/>
                <a:ea typeface="Aptos" panose="020B0004020202020204" pitchFamily="34" charset="0"/>
                <a:cs typeface="Times New Roman" panose="02020603050405020304" pitchFamily="18" charset="0"/>
              </a:rPr>
              <a:t>La </a:t>
            </a:r>
            <a:r>
              <a:rPr lang="it-IT" b="1" i="1" u="sng" kern="100" dirty="0">
                <a:effectLst/>
                <a:latin typeface="Aptos" panose="020B0004020202020204" pitchFamily="34" charset="0"/>
                <a:ea typeface="Aptos" panose="020B0004020202020204" pitchFamily="34" charset="0"/>
                <a:cs typeface="Times New Roman" panose="02020603050405020304" pitchFamily="18" charset="0"/>
              </a:rPr>
              <a:t>ratio</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 della norma</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gn="jus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L'articolo 610 del codice penale ha lo scopo di tutelare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l'interesse dello Stato affinché garantisca a ciascun soggetto la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libertà morale</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 ovvero la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facoltà di autodeterminarsi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e quindi di sentirsi libero in ogni circostanza nei limiti, ovviamente, dell'</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ordinamento giuridico</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 pertanto la ratio dell'articolo in esame è la </a:t>
            </a:r>
            <a:r>
              <a:rPr lang="it-IT" sz="1600" b="1" u="sng" kern="100" dirty="0">
                <a:effectLst/>
                <a:latin typeface="Aptos" panose="020B0004020202020204" pitchFamily="34" charset="0"/>
                <a:ea typeface="Aptos" panose="020B0004020202020204" pitchFamily="34" charset="0"/>
                <a:cs typeface="Times New Roman" panose="02020603050405020304" pitchFamily="18" charset="0"/>
              </a:rPr>
              <a:t>libertà psichica della persona</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la quale non deve essere compromessa da ogni comportamento violento ovvero intimidatorio </a:t>
            </a:r>
            <a:r>
              <a:rPr lang="it-IT" sz="1600" i="1" u="sng" kern="100" dirty="0">
                <a:effectLst/>
                <a:latin typeface="Aptos" panose="020B0004020202020204" pitchFamily="34" charset="0"/>
                <a:ea typeface="Aptos" panose="020B0004020202020204" pitchFamily="34" charset="0"/>
                <a:cs typeface="Times New Roman" panose="02020603050405020304" pitchFamily="18" charset="0"/>
              </a:rPr>
              <a:t>atto a determinare una costrizione, diretta ovvero indiretta, sulla </a:t>
            </a:r>
            <a:r>
              <a:rPr lang="it-IT" sz="1600" b="1" i="1" u="sng" kern="100" dirty="0">
                <a:effectLst/>
                <a:latin typeface="Aptos" panose="020B0004020202020204" pitchFamily="34" charset="0"/>
                <a:ea typeface="Aptos" panose="020B0004020202020204" pitchFamily="34" charset="0"/>
                <a:cs typeface="Times New Roman" panose="02020603050405020304" pitchFamily="18" charset="0"/>
              </a:rPr>
              <a:t>libertà di azione</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della persona.</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endParaRPr lang="it-IT"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8700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9588C4B3-FCF5-3C0D-CF27-B0828BE5F61E}"/>
              </a:ext>
            </a:extLst>
          </p:cNvPr>
          <p:cNvSpPr txBox="1"/>
          <p:nvPr/>
        </p:nvSpPr>
        <p:spPr>
          <a:xfrm>
            <a:off x="2067950" y="815925"/>
            <a:ext cx="8693833" cy="5481180"/>
          </a:xfrm>
          <a:prstGeom prst="rect">
            <a:avLst/>
          </a:prstGeom>
          <a:noFill/>
        </p:spPr>
        <p:txBody>
          <a:bodyPr wrap="square">
            <a:spAutoFit/>
          </a:bodyPr>
          <a:lstStyle/>
          <a:p>
            <a:pPr>
              <a:lnSpc>
                <a:spcPct val="115000"/>
              </a:lnSpc>
              <a:spcAft>
                <a:spcPts val="800"/>
              </a:spcAft>
              <a:buNone/>
            </a:pPr>
            <a:r>
              <a:rPr lang="it-IT"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u="sng" kern="100" dirty="0">
                <a:effectLst/>
                <a:latin typeface="Aptos" panose="020B0004020202020204" pitchFamily="34" charset="0"/>
                <a:ea typeface="Aptos" panose="020B0004020202020204" pitchFamily="34" charset="0"/>
                <a:cs typeface="Times New Roman" panose="02020603050405020304" pitchFamily="18" charset="0"/>
              </a:rPr>
              <a:t>Elementi costitutivi della fattispecie di reato</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 </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800" i="1" u="sng" kern="100" dirty="0">
                <a:effectLst/>
                <a:latin typeface="Aptos" panose="020B0004020202020204" pitchFamily="34" charset="0"/>
                <a:ea typeface="Aptos" panose="020B0004020202020204" pitchFamily="34" charset="0"/>
                <a:cs typeface="Times New Roman" panose="02020603050405020304" pitchFamily="18" charset="0"/>
              </a:rPr>
              <a:t>I</a:t>
            </a:r>
            <a:r>
              <a:rPr lang="it-IT" sz="1800" u="sng" kern="100" dirty="0">
                <a:effectLst/>
                <a:latin typeface="Aptos" panose="020B0004020202020204" pitchFamily="34" charset="0"/>
                <a:ea typeface="Aptos" panose="020B0004020202020204" pitchFamily="34" charset="0"/>
                <a:cs typeface="Times New Roman" panose="02020603050405020304" pitchFamily="18" charset="0"/>
              </a:rPr>
              <a:t>l reato di violenza privata si consuma ogni qualvolta un soggetto costringe, con </a:t>
            </a:r>
            <a:r>
              <a:rPr lang="it-IT" sz="1800" b="1" u="sng" kern="100" dirty="0">
                <a:effectLst/>
                <a:latin typeface="Aptos" panose="020B0004020202020204" pitchFamily="34" charset="0"/>
                <a:ea typeface="Aptos" panose="020B0004020202020204" pitchFamily="34" charset="0"/>
                <a:cs typeface="Times New Roman" panose="02020603050405020304" pitchFamily="18" charset="0"/>
              </a:rPr>
              <a:t>violenza</a:t>
            </a:r>
            <a:r>
              <a:rPr lang="it-IT" sz="1800" u="sng" kern="100" dirty="0">
                <a:effectLst/>
                <a:latin typeface="Aptos" panose="020B0004020202020204" pitchFamily="34" charset="0"/>
                <a:ea typeface="Aptos" panose="020B0004020202020204" pitchFamily="34" charset="0"/>
                <a:cs typeface="Times New Roman" panose="02020603050405020304" pitchFamily="18" charset="0"/>
              </a:rPr>
              <a:t>* o minaccia, un altro soggetto a fare, tollerare o omettere qualcosa.</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8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b="1" i="1" u="sng" kern="100" dirty="0">
                <a:effectLst/>
                <a:latin typeface="Aptos" panose="020B0004020202020204" pitchFamily="34" charset="0"/>
                <a:ea typeface="Aptos" panose="020B0004020202020204" pitchFamily="34" charset="0"/>
                <a:cs typeface="Times New Roman" panose="02020603050405020304" pitchFamily="18" charset="0"/>
              </a:rPr>
              <a:t>Elemento soggettivo: </a:t>
            </a:r>
            <a:r>
              <a:rPr lang="it-IT" sz="1800" i="1" u="sng" kern="100" dirty="0">
                <a:effectLst/>
                <a:latin typeface="Aptos" panose="020B0004020202020204" pitchFamily="34" charset="0"/>
                <a:ea typeface="Aptos" panose="020B0004020202020204" pitchFamily="34" charset="0"/>
                <a:cs typeface="Times New Roman" panose="02020603050405020304" pitchFamily="18" charset="0"/>
              </a:rPr>
              <a:t>DOLO GENERICO </a:t>
            </a:r>
            <a:r>
              <a:rPr lang="it-IT" sz="1800" i="1" kern="100" dirty="0">
                <a:effectLst/>
                <a:latin typeface="Aptos" panose="020B0004020202020204" pitchFamily="34" charset="0"/>
                <a:ea typeface="Aptos" panose="020B0004020202020204" pitchFamily="34" charset="0"/>
                <a:cs typeface="Times New Roman" panose="02020603050405020304" pitchFamily="18" charset="0"/>
              </a:rPr>
              <a:t>(coscienza e volontà di costringere taluno, con violenza o minaccia, a fare, tollerare o omettere qualcosa).</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800" b="1" kern="100" dirty="0">
                <a:effectLst/>
                <a:latin typeface="Aptos" panose="020B0004020202020204" pitchFamily="34" charset="0"/>
                <a:ea typeface="Aptos" panose="020B0004020202020204" pitchFamily="34" charset="0"/>
                <a:cs typeface="Times New Roman" panose="02020603050405020304" pitchFamily="18" charset="0"/>
              </a:rPr>
              <a:t>*</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Anche</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 “Violenza impropria”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secondo la giurisprudenza,</a:t>
            </a:r>
            <a:r>
              <a:rPr lang="it-IT"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u="sng" kern="100" dirty="0">
                <a:effectLst/>
                <a:latin typeface="Aptos" panose="020B0004020202020204" pitchFamily="34" charset="0"/>
                <a:ea typeface="Aptos" panose="020B0004020202020204" pitchFamily="34" charset="0"/>
                <a:cs typeface="Times New Roman" panose="02020603050405020304" pitchFamily="18" charset="0"/>
              </a:rPr>
              <a:t>il concetto di violenza </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necessario ad integrare la fattispecie di reato </a:t>
            </a:r>
            <a:r>
              <a:rPr lang="it-IT" sz="1800" u="sng" kern="100" dirty="0">
                <a:effectLst/>
                <a:latin typeface="Aptos" panose="020B0004020202020204" pitchFamily="34" charset="0"/>
                <a:ea typeface="Aptos" panose="020B0004020202020204" pitchFamily="34" charset="0"/>
                <a:cs typeface="Times New Roman" panose="02020603050405020304" pitchFamily="18" charset="0"/>
              </a:rPr>
              <a:t>si estende non solo alle manifestazioni di energia fisica da cui derivi una costrizione personale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800" u="sng" kern="100" dirty="0">
                <a:effectLst/>
                <a:latin typeface="Aptos" panose="020B0004020202020204" pitchFamily="34" charset="0"/>
                <a:ea typeface="Aptos" panose="020B0004020202020204" pitchFamily="34" charset="0"/>
                <a:cs typeface="Times New Roman" panose="02020603050405020304" pitchFamily="18" charset="0"/>
              </a:rPr>
              <a:t>ma anche all’uso di qualsiasi mezzo capace di coartare la libertà di autodeterminazione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e di azione della vittima, </a:t>
            </a:r>
            <a:r>
              <a:rPr lang="it-IT" sz="1800" u="sng" kern="100" dirty="0">
                <a:effectLst/>
                <a:latin typeface="Aptos" panose="020B0004020202020204" pitchFamily="34" charset="0"/>
                <a:ea typeface="Aptos" panose="020B0004020202020204" pitchFamily="34" charset="0"/>
                <a:cs typeface="Times New Roman" panose="02020603050405020304" pitchFamily="18" charset="0"/>
              </a:rPr>
              <a:t>anche se non violento in senso stretto</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Il reato, dunque, è integrato anche in caso di «</a:t>
            </a:r>
            <a:r>
              <a:rPr lang="it-IT" sz="1800" b="1" u="sng" kern="100" dirty="0">
                <a:effectLst/>
                <a:latin typeface="Aptos" panose="020B0004020202020204" pitchFamily="34" charset="0"/>
                <a:ea typeface="Aptos" panose="020B0004020202020204" pitchFamily="34" charset="0"/>
                <a:cs typeface="Times New Roman" panose="02020603050405020304" pitchFamily="18" charset="0"/>
              </a:rPr>
              <a:t>VIOLENZA IMPROPRIA»</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 ossia </a:t>
            </a:r>
            <a:r>
              <a:rPr lang="it-IT" sz="1800" u="sng" kern="100" dirty="0">
                <a:effectLst/>
                <a:latin typeface="Aptos" panose="020B0004020202020204" pitchFamily="34" charset="0"/>
                <a:ea typeface="Aptos" panose="020B0004020202020204" pitchFamily="34" charset="0"/>
                <a:cs typeface="Times New Roman" panose="02020603050405020304" pitchFamily="18" charset="0"/>
              </a:rPr>
              <a:t>quella che si attua con l’uso di mezzi anomali diretti ad esercitare pressioni sulla volontà altrui, impedendone la libera determinazione</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a:t>
            </a:r>
          </a:p>
          <a:p>
            <a:pPr algn="just">
              <a:lnSpc>
                <a:spcPct val="115000"/>
              </a:lnSpc>
              <a:spcAft>
                <a:spcPts val="800"/>
              </a:spcAft>
              <a:buNone/>
            </a:pPr>
            <a:r>
              <a:rPr lang="it-IT" sz="18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Nell’ambito del condominio, ad esempio, tale tipo di violenza è riscontrabile tutte le volte in cui un condomino, pur vantando un diritto di parcheggio, ponga in sosta la propria auto in modo da bloccare l’auto di un’altra persona e con ciò impedendole di uscire o di entrare, oppure nel caso in cui si impediscano manovre all’auto</a:t>
            </a:r>
            <a:r>
              <a:rPr lang="it-IT" sz="1800" kern="100" dirty="0">
                <a:effectLst/>
                <a:latin typeface="Aptos" panose="020B0004020202020204" pitchFamily="34" charset="0"/>
                <a:ea typeface="Aptos" panose="020B0004020202020204" pitchFamily="34" charset="0"/>
                <a:cs typeface="Times New Roman" panose="02020603050405020304" pitchFamily="18" charset="0"/>
              </a:rPr>
              <a:t>.</a:t>
            </a:r>
          </a:p>
        </p:txBody>
      </p:sp>
    </p:spTree>
    <p:extLst>
      <p:ext uri="{BB962C8B-B14F-4D97-AF65-F5344CB8AC3E}">
        <p14:creationId xmlns:p14="http://schemas.microsoft.com/office/powerpoint/2010/main" val="3238785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595401-8E97-B189-88EA-116DD4BA2B89}"/>
              </a:ext>
            </a:extLst>
          </p:cNvPr>
          <p:cNvSpPr>
            <a:spLocks noGrp="1"/>
          </p:cNvSpPr>
          <p:nvPr>
            <p:ph type="title"/>
          </p:nvPr>
        </p:nvSpPr>
        <p:spPr/>
        <p:txBody>
          <a:bodyPr>
            <a:normAutofit fontScale="90000"/>
          </a:bodyPr>
          <a:lstStyle/>
          <a:p>
            <a:r>
              <a:rPr lang="it-IT" sz="2400" dirty="0"/>
              <a:t>-	</a:t>
            </a:r>
            <a:r>
              <a:rPr lang="it-IT" sz="2400" u="sng" dirty="0"/>
              <a:t>In quali casi si può parlare del reato di violenza privata</a:t>
            </a:r>
            <a:br>
              <a:rPr lang="it-IT" sz="2400" u="sng" dirty="0"/>
            </a:br>
            <a:r>
              <a:rPr lang="it-IT" sz="2400" dirty="0"/>
              <a:t>	</a:t>
            </a:r>
            <a:r>
              <a:rPr lang="it-IT" sz="2400" u="sng" dirty="0"/>
              <a:t>IN CONDOMINIO?</a:t>
            </a:r>
            <a:br>
              <a:rPr lang="it-IT" dirty="0"/>
            </a:br>
            <a:endParaRPr lang="it-IT" dirty="0"/>
          </a:p>
        </p:txBody>
      </p:sp>
      <p:sp>
        <p:nvSpPr>
          <p:cNvPr id="3" name="Segnaposto contenuto 2">
            <a:extLst>
              <a:ext uri="{FF2B5EF4-FFF2-40B4-BE49-F238E27FC236}">
                <a16:creationId xmlns:a16="http://schemas.microsoft.com/office/drawing/2014/main" id="{497A5362-770E-47E1-1695-0AF0DB9C9E05}"/>
              </a:ext>
            </a:extLst>
          </p:cNvPr>
          <p:cNvSpPr>
            <a:spLocks noGrp="1"/>
          </p:cNvSpPr>
          <p:nvPr>
            <p:ph idx="1"/>
          </p:nvPr>
        </p:nvSpPr>
        <p:spPr/>
        <p:txBody>
          <a:bodyPr>
            <a:normAutofit/>
          </a:bodyPr>
          <a:lstStyle/>
          <a:p>
            <a:pPr marL="0" indent="0" algn="just">
              <a:buNone/>
            </a:pPr>
            <a:r>
              <a:rPr lang="it-IT" dirty="0"/>
              <a:t>Il reato di violenza privata </a:t>
            </a:r>
            <a:r>
              <a:rPr lang="it-IT" b="1" dirty="0"/>
              <a:t>in condominio</a:t>
            </a:r>
            <a:r>
              <a:rPr lang="it-IT" dirty="0"/>
              <a:t> si può realizzare, in condominio, t</a:t>
            </a:r>
            <a:r>
              <a:rPr lang="it-IT" u="sng" dirty="0"/>
              <a:t>utte le volte in cui un condomino, con </a:t>
            </a:r>
            <a:r>
              <a:rPr lang="it-IT" b="1" u="sng" dirty="0"/>
              <a:t>violenza</a:t>
            </a:r>
            <a:r>
              <a:rPr lang="it-IT" u="sng" dirty="0"/>
              <a:t> o </a:t>
            </a:r>
            <a:r>
              <a:rPr lang="it-IT" b="1" u="sng" dirty="0"/>
              <a:t>minaccia</a:t>
            </a:r>
            <a:r>
              <a:rPr lang="it-IT" u="sng" dirty="0"/>
              <a:t>, </a:t>
            </a:r>
            <a:r>
              <a:rPr lang="it-IT" b="1" u="sng" dirty="0"/>
              <a:t>costringe un altro a fare, tollerare od omettere qualche cosa</a:t>
            </a:r>
            <a:r>
              <a:rPr lang="it-IT" dirty="0"/>
              <a:t>. </a:t>
            </a:r>
          </a:p>
          <a:p>
            <a:pPr marL="0" indent="0" algn="just">
              <a:buNone/>
            </a:pPr>
            <a:r>
              <a:rPr lang="it-IT" b="1" dirty="0"/>
              <a:t>CASISTICA: </a:t>
            </a:r>
            <a:endParaRPr lang="it-IT" dirty="0"/>
          </a:p>
          <a:p>
            <a:pPr marL="0" indent="0" algn="just">
              <a:buNone/>
            </a:pPr>
            <a:r>
              <a:rPr lang="it-IT" dirty="0"/>
              <a:t>L’esperienza pratica e le statistiche giurisprudenziali indicano che la condotta incriminata più frequente si consuma nel cortile ed è integrata da </a:t>
            </a:r>
            <a:r>
              <a:rPr lang="it-IT" u="sng" dirty="0"/>
              <a:t>chi ostruisce il passaggio all’automobile altrui all’interno del parcheggio condominiale, impedendo così il libero transito</a:t>
            </a:r>
            <a:r>
              <a:rPr lang="it-IT" dirty="0"/>
              <a:t>. E ciò indipendentemente dalla durata di tale costrizione e dalla volontarietà di tale effetto. </a:t>
            </a:r>
            <a:r>
              <a:rPr lang="it-IT" b="1" dirty="0"/>
              <a:t>Il reato si consuma</a:t>
            </a:r>
            <a:r>
              <a:rPr lang="it-IT" dirty="0"/>
              <a:t> anche se la condotta si protrae per pochi minuti; dunque, </a:t>
            </a:r>
            <a:r>
              <a:rPr lang="it-IT" b="1" dirty="0"/>
              <a:t>a prescindere dalla durata della condotta “violenta”</a:t>
            </a:r>
            <a:r>
              <a:rPr lang="it-IT" dirty="0"/>
              <a:t>.</a:t>
            </a:r>
          </a:p>
          <a:p>
            <a:endParaRPr lang="it-IT" dirty="0"/>
          </a:p>
        </p:txBody>
      </p:sp>
    </p:spTree>
    <p:extLst>
      <p:ext uri="{BB962C8B-B14F-4D97-AF65-F5344CB8AC3E}">
        <p14:creationId xmlns:p14="http://schemas.microsoft.com/office/powerpoint/2010/main" val="35952139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3E7466AA-2FCF-8A7D-D36E-F532530462D4}"/>
              </a:ext>
            </a:extLst>
          </p:cNvPr>
          <p:cNvSpPr txBox="1"/>
          <p:nvPr/>
        </p:nvSpPr>
        <p:spPr>
          <a:xfrm>
            <a:off x="1012873" y="119632"/>
            <a:ext cx="10733649" cy="6463308"/>
          </a:xfrm>
          <a:prstGeom prst="rect">
            <a:avLst/>
          </a:prstGeom>
          <a:noFill/>
        </p:spPr>
        <p:txBody>
          <a:bodyPr wrap="square">
            <a:sp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it-IT" sz="2000" b="1" kern="100" dirty="0">
                <a:effectLst/>
                <a:latin typeface="+mj-lt"/>
                <a:ea typeface="Aptos" panose="020B0004020202020204" pitchFamily="34" charset="0"/>
                <a:cs typeface="Times New Roman" panose="02020603050405020304" pitchFamily="18" charset="0"/>
              </a:rPr>
              <a:t>Bloccare il passaggio all’auto del vicino o la possibilità di fare manovra (Es: </a:t>
            </a:r>
            <a:endParaRPr lang="it-IT" sz="2000" kern="100" dirty="0">
              <a:effectLst/>
              <a:latin typeface="+mj-lt"/>
              <a:ea typeface="Aptos" panose="020B0004020202020204" pitchFamily="34" charset="0"/>
              <a:cs typeface="Times New Roman" panose="02020603050405020304" pitchFamily="18" charset="0"/>
            </a:endParaRPr>
          </a:p>
          <a:p>
            <a:pPr>
              <a:lnSpc>
                <a:spcPct val="115000"/>
              </a:lnSpc>
              <a:spcAft>
                <a:spcPts val="800"/>
              </a:spcAft>
              <a:buNone/>
            </a:pPr>
            <a:r>
              <a:rPr lang="it-IT" sz="2000" b="1" kern="100" dirty="0">
                <a:effectLst/>
                <a:latin typeface="+mj-lt"/>
                <a:ea typeface="Aptos" panose="020B0004020202020204" pitchFamily="34" charset="0"/>
                <a:cs typeface="Times New Roman" panose="02020603050405020304" pitchFamily="18" charset="0"/>
              </a:rPr>
              <a:t>- non farla uscire dal proprio box o non farla entrare ;</a:t>
            </a:r>
            <a:endParaRPr lang="it-IT" sz="2000" kern="100" dirty="0">
              <a:effectLst/>
              <a:latin typeface="+mj-lt"/>
              <a:ea typeface="Aptos" panose="020B0004020202020204" pitchFamily="34" charset="0"/>
              <a:cs typeface="Times New Roman" panose="02020603050405020304" pitchFamily="18" charset="0"/>
            </a:endParaRPr>
          </a:p>
          <a:p>
            <a:pPr>
              <a:lnSpc>
                <a:spcPct val="115000"/>
              </a:lnSpc>
              <a:spcAft>
                <a:spcPts val="800"/>
              </a:spcAft>
              <a:buNone/>
            </a:pPr>
            <a:r>
              <a:rPr lang="it-IT" sz="2000" b="1" kern="100" dirty="0">
                <a:effectLst/>
                <a:latin typeface="+mj-lt"/>
                <a:ea typeface="Aptos" panose="020B0004020202020204" pitchFamily="34" charset="0"/>
                <a:cs typeface="Times New Roman" panose="02020603050405020304" pitchFamily="18" charset="0"/>
              </a:rPr>
              <a:t>- rendere particolarmente disagevole la manovra ;</a:t>
            </a:r>
            <a:endParaRPr lang="it-IT" sz="2000" kern="100" dirty="0">
              <a:effectLst/>
              <a:latin typeface="+mj-lt"/>
              <a:ea typeface="Aptos" panose="020B0004020202020204" pitchFamily="34" charset="0"/>
              <a:cs typeface="Times New Roman" panose="02020603050405020304" pitchFamily="18" charset="0"/>
            </a:endParaRPr>
          </a:p>
          <a:p>
            <a:pPr>
              <a:lnSpc>
                <a:spcPct val="115000"/>
              </a:lnSpc>
              <a:spcAft>
                <a:spcPts val="800"/>
              </a:spcAft>
              <a:buNone/>
            </a:pPr>
            <a:r>
              <a:rPr lang="it-IT" sz="2000" b="1" kern="100" dirty="0">
                <a:effectLst/>
                <a:latin typeface="+mj-lt"/>
                <a:ea typeface="Aptos" panose="020B0004020202020204" pitchFamily="34" charset="0"/>
                <a:cs typeface="Times New Roman" panose="02020603050405020304" pitchFamily="18" charset="0"/>
              </a:rPr>
              <a:t>- bloccare l’ingresso al condominio stesso con la propria auto).</a:t>
            </a:r>
            <a:endParaRPr lang="it-IT" sz="2000" kern="100" dirty="0">
              <a:effectLst/>
              <a:latin typeface="+mj-lt"/>
              <a:ea typeface="Aptos" panose="020B0004020202020204" pitchFamily="34" charset="0"/>
              <a:cs typeface="Times New Roman" panose="02020603050405020304" pitchFamily="18" charset="0"/>
            </a:endParaRPr>
          </a:p>
          <a:p>
            <a:pPr algn="just">
              <a:lnSpc>
                <a:spcPct val="115000"/>
              </a:lnSpc>
              <a:spcAft>
                <a:spcPts val="800"/>
              </a:spcAf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NB: Anche il </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semplice rifiuto di spostare la propria auto</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opposto a chi ha diritto di transitare sull’area comune, vale ad integrare il reato. </a:t>
            </a:r>
          </a:p>
          <a:p>
            <a:pPr algn="just">
              <a:lnSpc>
                <a:spcPct val="115000"/>
              </a:lnSpc>
              <a:spcAft>
                <a:spcPts val="800"/>
              </a:spcAf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Secondo </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Cass. </a:t>
            </a:r>
            <a:r>
              <a:rPr lang="it-IT" sz="1600" b="1" kern="100" dirty="0" err="1">
                <a:effectLst/>
                <a:latin typeface="Aptos" panose="020B0004020202020204" pitchFamily="34" charset="0"/>
                <a:ea typeface="Aptos" panose="020B0004020202020204" pitchFamily="34" charset="0"/>
                <a:cs typeface="Times New Roman" panose="02020603050405020304" pitchFamily="18" charset="0"/>
              </a:rPr>
              <a:t>sent</a:t>
            </a:r>
            <a:r>
              <a:rPr lang="it-IT" sz="1600" b="1" kern="100" dirty="0">
                <a:effectLst/>
                <a:latin typeface="Aptos" panose="020B0004020202020204" pitchFamily="34" charset="0"/>
                <a:ea typeface="Aptos" panose="020B0004020202020204" pitchFamily="34" charset="0"/>
                <a:cs typeface="Times New Roman" panose="02020603050405020304" pitchFamily="18" charset="0"/>
              </a:rPr>
              <a:t>. n. 40482/2018</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integra il delitto di violenza privata la condotta dell’imputato che impedisce, per giorni, alla vittima la chiusura di un cancello posto sul limitare della proprietà di quest’ultima ed il transito attraverso tale apertura, ivi parcheggiando un’autovettura e sedendo in prossimità dei battenti.</a:t>
            </a:r>
          </a:p>
          <a:p>
            <a:pPr>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La Corte di </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Cassazione</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con la </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sentenza n. 27559 del 26 giugno 2023:</a:t>
            </a:r>
            <a:r>
              <a:rPr lang="it-IT" sz="1200" i="1" kern="100" dirty="0">
                <a:effectLst/>
                <a:latin typeface="Aptos" panose="020B0004020202020204" pitchFamily="34" charset="0"/>
                <a:ea typeface="Aptos" panose="020B0004020202020204" pitchFamily="34" charset="0"/>
                <a:cs typeface="Times New Roman" panose="02020603050405020304" pitchFamily="18" charset="0"/>
              </a:rPr>
              <a:t> il parcheggio della propria auto in condominio </a:t>
            </a:r>
            <a:r>
              <a:rPr lang="it-IT" sz="1400" b="1" i="1" kern="100" dirty="0">
                <a:effectLst/>
                <a:latin typeface="Aptos" panose="020B0004020202020204" pitchFamily="34" charset="0"/>
                <a:ea typeface="Aptos" panose="020B0004020202020204" pitchFamily="34" charset="0"/>
                <a:cs typeface="Times New Roman" panose="02020603050405020304" pitchFamily="18" charset="0"/>
              </a:rPr>
              <a:t>con modalità tali da rendere agli altri utenti anche semplicemente scomodo</a:t>
            </a:r>
            <a:r>
              <a:rPr lang="it-IT" sz="1400" i="1" kern="100" dirty="0">
                <a:effectLst/>
                <a:latin typeface="Aptos" panose="020B0004020202020204" pitchFamily="34" charset="0"/>
                <a:ea typeface="Aptos" panose="020B0004020202020204" pitchFamily="34" charset="0"/>
                <a:cs typeface="Times New Roman" panose="02020603050405020304" pitchFamily="18" charset="0"/>
              </a:rPr>
              <a:t> </a:t>
            </a:r>
            <a:r>
              <a:rPr lang="it-IT" sz="1400" b="1" i="1" kern="100" dirty="0">
                <a:effectLst/>
                <a:latin typeface="Aptos" panose="020B0004020202020204" pitchFamily="34" charset="0"/>
                <a:ea typeface="Aptos" panose="020B0004020202020204" pitchFamily="34" charset="0"/>
                <a:cs typeface="Times New Roman" panose="02020603050405020304" pitchFamily="18" charset="0"/>
              </a:rPr>
              <a:t>o disagevole </a:t>
            </a:r>
            <a:r>
              <a:rPr lang="it-IT" sz="1200" b="1" i="1" kern="100" dirty="0">
                <a:effectLst/>
                <a:latin typeface="Aptos" panose="020B0004020202020204" pitchFamily="34" charset="0"/>
                <a:ea typeface="Aptos" panose="020B0004020202020204" pitchFamily="34" charset="0"/>
                <a:cs typeface="Times New Roman" panose="02020603050405020304" pitchFamily="18" charset="0"/>
              </a:rPr>
              <a:t>l’ingresso e la manovra all’interno della corte comune, integra una condotta violenta</a:t>
            </a:r>
            <a:r>
              <a:rPr lang="it-IT" sz="1200" i="1" kern="100" dirty="0">
                <a:effectLst/>
                <a:latin typeface="Aptos" panose="020B0004020202020204" pitchFamily="34" charset="0"/>
                <a:ea typeface="Aptos" panose="020B0004020202020204" pitchFamily="34" charset="0"/>
                <a:cs typeface="Times New Roman" panose="02020603050405020304" pitchFamily="18" charset="0"/>
              </a:rPr>
              <a:t> tale da far rischiare, a colui che la integra, la condanna per il reato di violenza privata, ai sensi dell’articolo 610 del Codice penale.</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lgn="jus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Osserva la Corte che i</a:t>
            </a:r>
            <a:r>
              <a:rPr lang="it-IT" sz="1200" u="sng" kern="100" dirty="0">
                <a:effectLst/>
                <a:latin typeface="Aptos" panose="020B0004020202020204" pitchFamily="34" charset="0"/>
                <a:ea typeface="Aptos" panose="020B0004020202020204" pitchFamily="34" charset="0"/>
                <a:cs typeface="Times New Roman" panose="02020603050405020304" pitchFamily="18" charset="0"/>
              </a:rPr>
              <a:t>l</a:t>
            </a:r>
            <a:r>
              <a:rPr lang="it-IT" sz="1200" i="1" u="sng" kern="100" dirty="0">
                <a:effectLst/>
                <a:latin typeface="Aptos" panose="020B0004020202020204" pitchFamily="34" charset="0"/>
                <a:ea typeface="Aptos" panose="020B0004020202020204" pitchFamily="34" charset="0"/>
                <a:cs typeface="Times New Roman" panose="02020603050405020304" pitchFamily="18" charset="0"/>
              </a:rPr>
              <a:t> delitto di violenza privata deve ritenersi sussistente quando la condotta di colui che parcheggia la propria autovettura dinanzi ad un edificio, e, nella specie nello spazio condominiale funzionalmente destinato al transito, alla sosta ed al parcheggio dei veicoli degli altri condòmini, o dei mezzi di soccorso, sia tale da ostacolare, o rendere difficoltoso, il passaggio altrui, impedendo l’accesso alla parte lesa, o comunque limitandone il movimento. </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Per la Cassazione è reato di violenza privata ostruire l'ingresso al condomino con un veicolo. La</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 Cass., V Sezione penale, con sentenza del 19 dicembre 2019 n. 51236</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ha statuito che </a:t>
            </a:r>
            <a:r>
              <a:rPr lang="it-IT" sz="1200" u="sng" kern="100" dirty="0">
                <a:effectLst/>
                <a:latin typeface="Aptos" panose="020B0004020202020204" pitchFamily="34" charset="0"/>
                <a:ea typeface="Aptos" panose="020B0004020202020204" pitchFamily="34" charset="0"/>
                <a:cs typeface="Times New Roman" panose="02020603050405020304" pitchFamily="18" charset="0"/>
              </a:rPr>
              <a:t>colui che impedisce alle altre automobili di entrare nel cortile comune, soggiace al reato di violenza privata</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di cui all'articolo 610 del codice penale. Nel caso in esame, un uomo si rifiutava di spostare il proprio veicolo parcheggiato proprio all'ingresso di un cortile, ingresso in uso anche ad altro condomino, impedendo a quest'ultimo di entrare nel garage per portare via degli attrezzi in quel luogo depositati. Nello specifico, </a:t>
            </a:r>
            <a:r>
              <a:rPr lang="it-IT" sz="1200" u="sng" kern="100" dirty="0">
                <a:effectLst/>
                <a:latin typeface="Aptos" panose="020B0004020202020204" pitchFamily="34" charset="0"/>
                <a:ea typeface="Aptos" panose="020B0004020202020204" pitchFamily="34" charset="0"/>
                <a:cs typeface="Times New Roman" panose="02020603050405020304" pitchFamily="18" charset="0"/>
              </a:rPr>
              <a:t>non è stata accolta la tesi difensiva dell’imputato, secondo cui il mero rifiuto di spostare il veicolo non era paragonabile alla violenza ovvero alla minaccia</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la Suprema Corte, richiamando consolidati orientamenti giurisprudenziali (cfr. tra tutte Cass. Pen. n. 29261/2017 e n. 48369/2017), configura la “violenza” in qualunque mezzo capace di privare in modo coattivo la persona offesa della libertà di autodeterminarsi e di agire.</a:t>
            </a:r>
          </a:p>
          <a:p>
            <a:pPr>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260361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a:extLst>
              <a:ext uri="{FF2B5EF4-FFF2-40B4-BE49-F238E27FC236}">
                <a16:creationId xmlns:a16="http://schemas.microsoft.com/office/drawing/2014/main" id="{7AC79693-31DC-E0BD-3736-636EE0D55174}"/>
              </a:ext>
            </a:extLst>
          </p:cNvPr>
          <p:cNvSpPr txBox="1"/>
          <p:nvPr/>
        </p:nvSpPr>
        <p:spPr>
          <a:xfrm>
            <a:off x="1477107" y="703385"/>
            <a:ext cx="8609427" cy="5913414"/>
          </a:xfrm>
          <a:prstGeom prst="rect">
            <a:avLst/>
          </a:prstGeom>
          <a:noFill/>
        </p:spPr>
        <p:txBody>
          <a:bodyPr wrap="square">
            <a:spAutoFit/>
          </a:bodyPr>
          <a:lstStyle/>
          <a:p>
            <a:pPr marL="342900" lvl="0" indent="-342900" algn="just">
              <a:lnSpc>
                <a:spcPct val="115000"/>
              </a:lnSpc>
              <a:buSzPts val="1000"/>
              <a:buFont typeface="Symbol" panose="05050102010706020507" pitchFamily="18" charset="2"/>
              <a:buChar char=""/>
              <a:tabLst>
                <a:tab pos="457200" algn="l"/>
              </a:tabLst>
            </a:pPr>
            <a:r>
              <a:rPr lang="it-IT" b="1" kern="100" dirty="0">
                <a:effectLst/>
                <a:latin typeface="Aptos" panose="020B0004020202020204" pitchFamily="34" charset="0"/>
                <a:ea typeface="Aptos" panose="020B0004020202020204" pitchFamily="34" charset="0"/>
                <a:cs typeface="Times New Roman" panose="02020603050405020304" pitchFamily="18" charset="0"/>
              </a:rPr>
              <a:t>Impedire il passaggio su una servitù costituita (Es: bloccando l'accesso ad esempio con auto, cancelli o altri ostacoli; chiudere a chiave un cancello su un passaggio pedonale o carrabile riconosciuto)</a:t>
            </a:r>
            <a:r>
              <a:rPr lang="it-IT" kern="100" dirty="0">
                <a:effectLst/>
                <a:latin typeface="Aptos" panose="020B0004020202020204" pitchFamily="34" charset="0"/>
                <a:ea typeface="Aptos" panose="020B0004020202020204" pitchFamily="34" charset="0"/>
                <a:cs typeface="Times New Roman" panose="02020603050405020304" pitchFamily="18" charset="0"/>
              </a:rPr>
              <a:t>. Tale condotta costringe il titolare del diritto a subire un impedimento, punibile anche se la violazione è temporanea</a:t>
            </a:r>
            <a:r>
              <a:rPr lang="it-IT" b="1" kern="100" dirty="0">
                <a:effectLst/>
                <a:latin typeface="Aptos" panose="020B0004020202020204" pitchFamily="34" charset="0"/>
                <a:ea typeface="Aptos" panose="020B0004020202020204" pitchFamily="34" charset="0"/>
                <a:cs typeface="Times New Roman" panose="02020603050405020304" pitchFamily="18" charset="0"/>
              </a:rPr>
              <a:t>.</a:t>
            </a:r>
            <a:r>
              <a:rPr lang="it-IT" kern="100" dirty="0">
                <a:solidFill>
                  <a:srgbClr val="0A0A0A"/>
                </a:solidFill>
                <a:effectLst/>
                <a:latin typeface="Arial" panose="020B0604020202020204" pitchFamily="34" charset="0"/>
                <a:ea typeface="Aptos" panose="020B0004020202020204" pitchFamily="34" charset="0"/>
                <a:cs typeface="Times New Roman" panose="02020603050405020304" pitchFamily="18" charset="0"/>
              </a:rPr>
              <a:t> </a:t>
            </a:r>
            <a:r>
              <a:rPr lang="it-IT" kern="100" dirty="0">
                <a:effectLst/>
                <a:latin typeface="Aptos" panose="020B0004020202020204" pitchFamily="34" charset="0"/>
                <a:ea typeface="Aptos" panose="020B0004020202020204" pitchFamily="34" charset="0"/>
                <a:cs typeface="Times New Roman" panose="02020603050405020304" pitchFamily="18" charset="0"/>
              </a:rPr>
              <a:t>Se l'ostacolo viene mantenuto nel tempo (es. lucchetto fisso), il reato si considera </a:t>
            </a:r>
            <a:r>
              <a:rPr lang="it-IT" b="1" kern="100" dirty="0">
                <a:effectLst/>
                <a:latin typeface="Aptos" panose="020B0004020202020204" pitchFamily="34" charset="0"/>
                <a:ea typeface="Aptos" panose="020B0004020202020204" pitchFamily="34" charset="0"/>
                <a:cs typeface="Times New Roman" panose="02020603050405020304" pitchFamily="18" charset="0"/>
              </a:rPr>
              <a:t>permanente</a:t>
            </a:r>
            <a:r>
              <a:rPr lang="it-IT" kern="100" dirty="0">
                <a:effectLst/>
                <a:latin typeface="Aptos" panose="020B0004020202020204" pitchFamily="34" charset="0"/>
                <a:ea typeface="Aptos" panose="020B0004020202020204" pitchFamily="34" charset="0"/>
                <a:cs typeface="Times New Roman" panose="02020603050405020304" pitchFamily="18" charset="0"/>
              </a:rPr>
              <a:t> e la prescrizione decorre solo quando l'ostacolo viene rimosso. </a:t>
            </a:r>
          </a:p>
          <a:p>
            <a:pPr marL="457200" algn="just">
              <a:lnSpc>
                <a:spcPct val="115000"/>
              </a:lnSpc>
              <a:spcAft>
                <a:spcPts val="800"/>
              </a:spcAft>
              <a:buNone/>
            </a:pPr>
            <a:r>
              <a:rPr lang="it-IT" kern="100" dirty="0">
                <a:effectLst/>
                <a:latin typeface="Aptos" panose="020B0004020202020204" pitchFamily="34" charset="0"/>
                <a:ea typeface="Aptos" panose="020B0004020202020204" pitchFamily="34" charset="0"/>
                <a:cs typeface="Times New Roman" panose="02020603050405020304" pitchFamily="18" charset="0"/>
              </a:rPr>
              <a:t> </a:t>
            </a:r>
          </a:p>
          <a:p>
            <a:pPr algn="just">
              <a:buNone/>
            </a:pPr>
            <a:r>
              <a:rPr lang="it-IT" sz="1400" kern="100" dirty="0">
                <a:effectLst/>
                <a:latin typeface="Aptos" panose="020B0004020202020204" pitchFamily="34" charset="0"/>
                <a:ea typeface="Aptos" panose="020B0004020202020204" pitchFamily="34" charset="0"/>
                <a:cs typeface="Times New Roman" panose="02020603050405020304" pitchFamily="18" charset="0"/>
              </a:rPr>
              <a:t>NB: </a:t>
            </a:r>
            <a:r>
              <a:rPr lang="it-IT" sz="1400" u="sng" kern="100" dirty="0">
                <a:effectLst/>
                <a:latin typeface="Aptos" panose="020B0004020202020204" pitchFamily="34" charset="0"/>
                <a:ea typeface="Aptos" panose="020B0004020202020204" pitchFamily="34" charset="0"/>
                <a:cs typeface="Times New Roman" panose="02020603050405020304" pitchFamily="18" charset="0"/>
              </a:rPr>
              <a:t>apposizione di cancelli</a:t>
            </a:r>
            <a:r>
              <a:rPr lang="it-IT" sz="1400" kern="100" baseline="30000" dirty="0">
                <a:effectLst/>
                <a:latin typeface="Aptos" panose="020B0004020202020204" pitchFamily="34" charset="0"/>
                <a:ea typeface="Aptos" panose="020B0004020202020204" pitchFamily="34" charset="0"/>
                <a:cs typeface="Times New Roman" panose="02020603050405020304" pitchFamily="18" charset="0"/>
              </a:rPr>
              <a:t>. </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Non può invece ritenersi arbitraria</a:t>
            </a:r>
            <a:r>
              <a:rPr lang="it-IT" sz="1400" u="sng" kern="100" dirty="0">
                <a:effectLst/>
                <a:latin typeface="Aptos" panose="020B0004020202020204" pitchFamily="34" charset="0"/>
                <a:ea typeface="Aptos" panose="020B0004020202020204" pitchFamily="34" charset="0"/>
                <a:cs typeface="Times New Roman" panose="02020603050405020304" pitchFamily="18" charset="0"/>
              </a:rPr>
              <a:t> e tale da impedire </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l’esercizio della servitù di passaggio l’attività di apposizione unilaterale di una catena munita di lucchetti </a:t>
            </a:r>
            <a:r>
              <a:rPr lang="it-IT" sz="1400" u="sng" kern="100" dirty="0">
                <a:effectLst/>
                <a:latin typeface="Aptos" panose="020B0004020202020204" pitchFamily="34" charset="0"/>
                <a:ea typeface="Aptos" panose="020B0004020202020204" pitchFamily="34" charset="0"/>
                <a:cs typeface="Times New Roman" panose="02020603050405020304" pitchFamily="18" charset="0"/>
              </a:rPr>
              <a:t>che chiude l’accesso, da parte del titolare di un fondo su cui accede un’altra persona, se il titolare </a:t>
            </a:r>
            <a:r>
              <a:rPr lang="it-IT" sz="1400" b="1" u="sng" kern="100" dirty="0">
                <a:effectLst/>
                <a:latin typeface="Aptos" panose="020B0004020202020204" pitchFamily="34" charset="0"/>
                <a:ea typeface="Aptos" panose="020B0004020202020204" pitchFamily="34" charset="0"/>
                <a:cs typeface="Times New Roman" panose="02020603050405020304" pitchFamily="18" charset="0"/>
              </a:rPr>
              <a:t>mette a disposizione le chiavi per aprire il congegno di sicurezza</a:t>
            </a:r>
            <a:r>
              <a:rPr lang="it-IT" sz="1400" u="sng" kern="100" dirty="0">
                <a:effectLst/>
                <a:latin typeface="Aptos" panose="020B0004020202020204" pitchFamily="34" charset="0"/>
                <a:ea typeface="Aptos" panose="020B0004020202020204" pitchFamily="34" charset="0"/>
                <a:cs typeface="Times New Roman" panose="02020603050405020304" pitchFamily="18" charset="0"/>
              </a:rPr>
              <a:t> </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ed i disagi derivanti dall’innovazione “siano minimi e trascurabili”.</a:t>
            </a:r>
          </a:p>
          <a:p>
            <a:pPr algn="just">
              <a:buNone/>
            </a:pPr>
            <a:r>
              <a:rPr lang="it-IT" sz="1400" kern="100" dirty="0">
                <a:effectLst/>
                <a:latin typeface="Aptos" panose="020B0004020202020204" pitchFamily="34" charset="0"/>
                <a:ea typeface="Aptos" panose="020B0004020202020204" pitchFamily="34" charset="0"/>
                <a:cs typeface="Times New Roman" panose="02020603050405020304" pitchFamily="18" charset="0"/>
              </a:rPr>
              <a:t>In particolare, in materia di servitù di passaggio, o che implichi il diritto di passaggio, la Suprema Corte ricorda che “l’art. 1064, secondo comma, cod. civ. prevede, in combinato disposto con l’art. 841 cod. civ., che il proprietario del fondo servente possa chiudere il fondo, purché ne lasci «libero e comodo l’ingresso» al titolare del fondo dominante, mentre l’art. 1067, secondo comma, cod. civ. stabilisce che «il proprietario dei fondo servente non può compiere alcuna cosa che tenda a diminuire l’esercizio della servitù o a renderlo più incomodo». R</a:t>
            </a:r>
            <a:r>
              <a:rPr lang="it-IT" sz="1400" u="sng" kern="100" dirty="0">
                <a:effectLst/>
                <a:latin typeface="Aptos" panose="020B0004020202020204" pitchFamily="34" charset="0"/>
                <a:ea typeface="Aptos" panose="020B0004020202020204" pitchFamily="34" charset="0"/>
                <a:cs typeface="Times New Roman" panose="02020603050405020304" pitchFamily="18" charset="0"/>
              </a:rPr>
              <a:t>ientra nel diritto del proprietario del fondo servente l’esercizio della facoltà di apportare modifiche al proprio fondo e di apporvi un cancello per impedire l’accesso ai non aventi diritto, pur se dall’esercizio di tale diritto possano derivare disagi minimi e trascurabili al proprietario del fondo dominante in relazione alle pregresse modalità di transito</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400" b="1" kern="100" dirty="0">
                <a:effectLst/>
                <a:latin typeface="Aptos" panose="020B0004020202020204" pitchFamily="34" charset="0"/>
                <a:ea typeface="Aptos" panose="020B0004020202020204" pitchFamily="34" charset="0"/>
                <a:cs typeface="Times New Roman" panose="02020603050405020304" pitchFamily="18" charset="0"/>
              </a:rPr>
              <a:t>Consulta la sentenza della Corte di Cassazione 11.10.2016 n.42954</a:t>
            </a:r>
            <a:r>
              <a:rPr lang="it-IT" sz="1400" kern="100" dirty="0">
                <a:effectLst/>
                <a:latin typeface="Aptos" panose="020B0004020202020204" pitchFamily="34" charset="0"/>
                <a:ea typeface="Aptos" panose="020B0004020202020204" pitchFamily="34" charset="0"/>
                <a:cs typeface="Times New Roman" panose="02020603050405020304" pitchFamily="18" charset="0"/>
              </a:rPr>
              <a:t>)</a:t>
            </a:r>
          </a:p>
          <a:p>
            <a:pPr>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303237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asellaDiTesto 6">
            <a:extLst>
              <a:ext uri="{FF2B5EF4-FFF2-40B4-BE49-F238E27FC236}">
                <a16:creationId xmlns:a16="http://schemas.microsoft.com/office/drawing/2014/main" id="{7B2FBFF3-777A-49E8-D5D7-2FE2BA2683FA}"/>
              </a:ext>
            </a:extLst>
          </p:cNvPr>
          <p:cNvSpPr txBox="1"/>
          <p:nvPr/>
        </p:nvSpPr>
        <p:spPr>
          <a:xfrm>
            <a:off x="2082017" y="309489"/>
            <a:ext cx="8581293" cy="4916667"/>
          </a:xfrm>
          <a:prstGeom prst="rect">
            <a:avLst/>
          </a:prstGeom>
          <a:noFill/>
        </p:spPr>
        <p:txBody>
          <a:bodyPr wrap="square">
            <a:spAutoFit/>
          </a:bodyPr>
          <a:lstStyle/>
          <a:p>
            <a:pPr marL="342900" lvl="0" indent="-342900" algn="just">
              <a:lnSpc>
                <a:spcPct val="115000"/>
              </a:lnSpc>
              <a:spcAft>
                <a:spcPts val="800"/>
              </a:spcAft>
              <a:buSzPts val="1000"/>
              <a:buFont typeface="Symbol" panose="05050102010706020507" pitchFamily="18" charset="2"/>
              <a:buChar char=""/>
              <a:tabLst>
                <a:tab pos="457200" algn="l"/>
              </a:tabLst>
            </a:pPr>
            <a:r>
              <a:rPr lang="it-IT" sz="2000" b="1" kern="100" dirty="0">
                <a:effectLst/>
                <a:latin typeface="Aptos" panose="020B0004020202020204" pitchFamily="34" charset="0"/>
                <a:ea typeface="Aptos" panose="020B0004020202020204" pitchFamily="34" charset="0"/>
                <a:cs typeface="Times New Roman" panose="02020603050405020304" pitchFamily="18" charset="0"/>
              </a:rPr>
              <a:t>Apporre ostacoli che rendano anche solo "disagevole" l'esercizio del passaggio (Es: apposizione di fioriere che ostruiscano il parcheggio o il passaggio).</a:t>
            </a: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buNone/>
            </a:pPr>
            <a:r>
              <a:rPr lang="it-IT" sz="12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L’orientamento giurisprudenziale per casi analoghi è quello di ritenere configurato il reato, posto che l’elemento della violenza previsto dalla fattispecie si identifica in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qualsiasi mezzo idoneo</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a privare coattivamente la vittima della libertà di determinazione e di azione (</a:t>
            </a:r>
            <a:r>
              <a:rPr lang="it-IT" sz="1600" kern="100" dirty="0" err="1">
                <a:effectLst/>
                <a:latin typeface="Aptos" panose="020B0004020202020204" pitchFamily="34" charset="0"/>
                <a:ea typeface="Aptos" panose="020B0004020202020204" pitchFamily="34" charset="0"/>
                <a:cs typeface="Times New Roman" panose="02020603050405020304" pitchFamily="18" charset="0"/>
              </a:rPr>
              <a:t>Trib</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Napoli, </a:t>
            </a:r>
            <a:r>
              <a:rPr lang="it-IT" sz="1600" kern="100" dirty="0" err="1">
                <a:effectLst/>
                <a:latin typeface="Aptos" panose="020B0004020202020204" pitchFamily="34" charset="0"/>
                <a:ea typeface="Aptos" panose="020B0004020202020204" pitchFamily="34" charset="0"/>
                <a:cs typeface="Times New Roman" panose="02020603050405020304" pitchFamily="18" charset="0"/>
              </a:rPr>
              <a:t>sent</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n. 9875/2019 – caso in cui il titolare di un magazzino adibito ad uso ristorazione apponeva delle fioriere che impedivano di parcheggiare l’auto sulla pubblica via).</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sz="2000" b="1" kern="100" dirty="0">
                <a:effectLst/>
                <a:latin typeface="Aptos" panose="020B0004020202020204" pitchFamily="34" charset="0"/>
                <a:ea typeface="Aptos" panose="020B0004020202020204" pitchFamily="34" charset="0"/>
                <a:cs typeface="Times New Roman" panose="02020603050405020304" pitchFamily="18" charset="0"/>
              </a:rPr>
              <a:t>Parcheggiare rasente allo sportello di altra auto.</a:t>
            </a: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marL="450215" algn="just">
              <a:lnSpc>
                <a:spcPct val="115000"/>
              </a:lnSpc>
              <a:spcAft>
                <a:spcPts val="800"/>
              </a:spcAft>
              <a:buNone/>
            </a:pPr>
            <a:r>
              <a:rPr lang="it-IT" sz="1600" kern="100" dirty="0">
                <a:effectLst/>
                <a:latin typeface="Aptos" panose="020B0004020202020204" pitchFamily="34" charset="0"/>
                <a:ea typeface="Aptos" panose="020B0004020202020204" pitchFamily="34" charset="0"/>
                <a:cs typeface="Times New Roman" panose="02020603050405020304" pitchFamily="18" charset="0"/>
              </a:rPr>
              <a:t>La Corte di Cassazione ha interpretato estensivamente l’alveo applicativo della fattispecie di reato, ritenendolo integrato ogni qualvolta un automobilista parcheggia la propria vettura rasente allo sportello di un’altra accanto i</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n modo da impedire al conducente di quest’ultima di uscire o entrare nell’abitacolo</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Ai fini della configurabilità della violenza privata, «il requisito della violenza si identifica in qualsiasi mezzo idoneo a privare coattivamente l’offeso della libertà di determinazione e azione».</a:t>
            </a:r>
          </a:p>
        </p:txBody>
      </p:sp>
    </p:spTree>
    <p:extLst>
      <p:ext uri="{BB962C8B-B14F-4D97-AF65-F5344CB8AC3E}">
        <p14:creationId xmlns:p14="http://schemas.microsoft.com/office/powerpoint/2010/main" val="884578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asellaDiTesto 8">
            <a:extLst>
              <a:ext uri="{FF2B5EF4-FFF2-40B4-BE49-F238E27FC236}">
                <a16:creationId xmlns:a16="http://schemas.microsoft.com/office/drawing/2014/main" id="{BF87C090-0FEF-2148-8553-4D6DD7BD04C2}"/>
              </a:ext>
            </a:extLst>
          </p:cNvPr>
          <p:cNvSpPr txBox="1"/>
          <p:nvPr/>
        </p:nvSpPr>
        <p:spPr>
          <a:xfrm>
            <a:off x="534572" y="239151"/>
            <a:ext cx="11183816" cy="6961906"/>
          </a:xfrm>
          <a:prstGeom prst="rect">
            <a:avLst/>
          </a:prstGeom>
          <a:noFill/>
        </p:spPr>
        <p:txBody>
          <a:bodyPr wrap="square">
            <a:spAutoFit/>
          </a:bodyPr>
          <a:lstStyle/>
          <a:p>
            <a:pPr marL="457200">
              <a:lnSpc>
                <a:spcPct val="115000"/>
              </a:lnSpc>
              <a:spcAft>
                <a:spcPts val="800"/>
              </a:spcAft>
              <a:buNone/>
            </a:pPr>
            <a:r>
              <a:rPr lang="it-IT" sz="2000" b="1" kern="100" dirty="0">
                <a:effectLst/>
                <a:latin typeface="Aptos" panose="020B0004020202020204" pitchFamily="34" charset="0"/>
                <a:ea typeface="Aptos" panose="020B0004020202020204" pitchFamily="34" charset="0"/>
                <a:cs typeface="Times New Roman" panose="02020603050405020304" pitchFamily="18" charset="0"/>
              </a:rPr>
              <a:t>Altri casi particolari di violenza privata in condominio:</a:t>
            </a:r>
            <a:endParaRPr lang="it-IT" sz="20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chi distrugge, ingoiando, il verbale di assemblea condominiale</a:t>
            </a:r>
            <a:r>
              <a:rPr lang="it-IT"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Cass. </a:t>
            </a:r>
            <a:r>
              <a:rPr lang="it-IT" sz="1600" kern="100" dirty="0" err="1">
                <a:effectLst/>
                <a:latin typeface="Aptos" panose="020B0004020202020204" pitchFamily="34" charset="0"/>
                <a:ea typeface="Aptos" panose="020B0004020202020204" pitchFamily="34" charset="0"/>
                <a:cs typeface="Times New Roman" panose="02020603050405020304" pitchFamily="18" charset="0"/>
              </a:rPr>
              <a:t>sent</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n. 34800/2019. Commette il reato di violenza privata il condomino che strappa la pagina del verbale di assemblea che approva nuovi lavori condominiali e la ingoia, </a:t>
            </a:r>
            <a:r>
              <a:rPr lang="it-IT" sz="1600" u="sng" kern="100" dirty="0">
                <a:effectLst/>
                <a:latin typeface="Aptos" panose="020B0004020202020204" pitchFamily="34" charset="0"/>
                <a:ea typeface="Aptos" panose="020B0004020202020204" pitchFamily="34" charset="0"/>
                <a:cs typeface="Times New Roman" panose="02020603050405020304" pitchFamily="18" charset="0"/>
              </a:rPr>
              <a:t>rendendola inservibile</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a:t>
            </a:r>
            <a:endParaRPr lang="it-IT" sz="1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chi rimuove una scala appoggiata sulla facciata condominiale apposta in quel luogo per consentire alla vittima di salire sul tetto e ripulire un camino</a:t>
            </a:r>
            <a:r>
              <a:rPr lang="it-IT" u="sng"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(Cass. </a:t>
            </a:r>
            <a:r>
              <a:rPr lang="it-IT" sz="1600" kern="100" dirty="0" err="1">
                <a:effectLst/>
                <a:latin typeface="Aptos" panose="020B0004020202020204" pitchFamily="34" charset="0"/>
                <a:ea typeface="Aptos" panose="020B0004020202020204" pitchFamily="34" charset="0"/>
                <a:cs typeface="Times New Roman" panose="02020603050405020304" pitchFamily="18" charset="0"/>
              </a:rPr>
              <a:t>sent</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 n. 23391/20178); </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chi, azionando a distanza il meccanismo di blocco di un cancello elettrico, impedisce al vicino di uscire con la propria auto dal garage condominiale, costringendolo a scendere dal veicolo e a staccare la corrente elettrica per neutralizzare la chiusura a distanza</a:t>
            </a:r>
            <a:r>
              <a:rPr lang="it-IT" b="1" kern="100" dirty="0">
                <a:effectLst/>
                <a:latin typeface="Aptos" panose="020B0004020202020204" pitchFamily="34" charset="0"/>
                <a:ea typeface="Aptos" panose="020B0004020202020204" pitchFamily="34" charset="0"/>
                <a:cs typeface="Times New Roman" panose="02020603050405020304" pitchFamily="18" charset="0"/>
              </a:rPr>
              <a:t> del cancello </a:t>
            </a:r>
            <a:r>
              <a:rPr lang="it-IT" kern="100" dirty="0">
                <a:effectLst/>
                <a:latin typeface="Aptos" panose="020B0004020202020204" pitchFamily="34" charset="0"/>
                <a:ea typeface="Aptos" panose="020B0004020202020204" pitchFamily="34" charset="0"/>
                <a:cs typeface="Times New Roman" panose="02020603050405020304" pitchFamily="18" charset="0"/>
              </a:rPr>
              <a:t>(Cass. </a:t>
            </a:r>
            <a:r>
              <a:rPr lang="it-IT" kern="100" dirty="0" err="1">
                <a:effectLst/>
                <a:latin typeface="Aptos" panose="020B0004020202020204" pitchFamily="34" charset="0"/>
                <a:ea typeface="Aptos" panose="020B0004020202020204" pitchFamily="34" charset="0"/>
                <a:cs typeface="Times New Roman" panose="02020603050405020304" pitchFamily="18" charset="0"/>
              </a:rPr>
              <a:t>sent</a:t>
            </a:r>
            <a:r>
              <a:rPr lang="it-IT" kern="100" dirty="0">
                <a:effectLst/>
                <a:latin typeface="Aptos" panose="020B0004020202020204" pitchFamily="34" charset="0"/>
                <a:ea typeface="Aptos" panose="020B0004020202020204" pitchFamily="34" charset="0"/>
                <a:cs typeface="Times New Roman" panose="02020603050405020304" pitchFamily="18" charset="0"/>
              </a:rPr>
              <a:t>. n. 46786/2014)</a:t>
            </a:r>
            <a:r>
              <a:rPr lang="it-IT" b="1" kern="100" dirty="0">
                <a:effectLst/>
                <a:latin typeface="Aptos" panose="020B0004020202020204" pitchFamily="34" charset="0"/>
                <a:ea typeface="Aptos" panose="020B0004020202020204" pitchFamily="34" charset="0"/>
                <a:cs typeface="Times New Roman" panose="02020603050405020304" pitchFamily="18" charset="0"/>
              </a:rPr>
              <a:t> o Stacchi la corrente, costringendo il vicino ad azionare manualmente i meccanismi di uscita;</a:t>
            </a:r>
            <a:endParaRPr lang="it-IT"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Chi, nel condominio verticale, impedisca l’accesso agli alloggiamenti dei contatori di luce, acqua e gas ostruendo il passaggio; chi, nel condominio orizzontale </a:t>
            </a:r>
            <a:r>
              <a:rPr lang="it-IT" b="1" kern="100" dirty="0">
                <a:effectLst/>
                <a:latin typeface="Aptos" panose="020B0004020202020204" pitchFamily="34" charset="0"/>
                <a:ea typeface="Aptos" panose="020B0004020202020204" pitchFamily="34" charset="0"/>
                <a:cs typeface="Times New Roman" panose="02020603050405020304" pitchFamily="18" charset="0"/>
              </a:rPr>
              <a:t>(villette a schiera)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parcheggi</a:t>
            </a:r>
            <a:r>
              <a:rPr lang="it-IT" b="1" kern="100" dirty="0">
                <a:effectLst/>
                <a:latin typeface="Aptos" panose="020B0004020202020204" pitchFamily="34" charset="0"/>
                <a:ea typeface="Aptos" panose="020B0004020202020204" pitchFamily="34" charset="0"/>
                <a:cs typeface="Times New Roman" panose="02020603050405020304" pitchFamily="18" charset="0"/>
              </a:rPr>
              <a:t> la propria auto a ridosso della recinzione del giardino altrui, </a:t>
            </a:r>
            <a:r>
              <a:rPr lang="it-IT" b="1" u="sng" kern="100" dirty="0">
                <a:effectLst/>
                <a:latin typeface="Aptos" panose="020B0004020202020204" pitchFamily="34" charset="0"/>
                <a:ea typeface="Aptos" panose="020B0004020202020204" pitchFamily="34" charset="0"/>
                <a:cs typeface="Times New Roman" panose="02020603050405020304" pitchFamily="18" charset="0"/>
              </a:rPr>
              <a:t>impedendo l’accesso agli alloggiamenti dei contatori di luce, acqua e gas</a:t>
            </a:r>
            <a:r>
              <a:rPr lang="it-IT" b="1" kern="100" dirty="0">
                <a:effectLst/>
                <a:latin typeface="Aptos" panose="020B0004020202020204" pitchFamily="34" charset="0"/>
                <a:ea typeface="Aptos" panose="020B0004020202020204" pitchFamily="34" charset="0"/>
                <a:cs typeface="Times New Roman" panose="02020603050405020304" pitchFamily="18" charset="0"/>
              </a:rPr>
              <a:t> ivi situati</a:t>
            </a:r>
            <a:r>
              <a:rPr lang="it-IT" sz="1200" b="1" kern="100" dirty="0">
                <a:effectLst/>
                <a:latin typeface="Aptos" panose="020B0004020202020204" pitchFamily="34" charset="0"/>
                <a:ea typeface="Aptos" panose="020B0004020202020204" pitchFamily="34" charset="0"/>
                <a:cs typeface="Times New Roman" panose="02020603050405020304" pitchFamily="18" charset="0"/>
              </a:rPr>
              <a:t>; </a:t>
            </a:r>
            <a:r>
              <a:rPr lang="it-IT" sz="1600" kern="100" dirty="0">
                <a:effectLst/>
                <a:latin typeface="Aptos" panose="020B0004020202020204" pitchFamily="34" charset="0"/>
                <a:ea typeface="Aptos" panose="020B0004020202020204" pitchFamily="34" charset="0"/>
                <a:cs typeface="Times New Roman" panose="02020603050405020304" pitchFamily="18" charset="0"/>
              </a:rPr>
              <a:t>NB: resta inteso che, ai fini della configurazione della fattispecie di reato, occorre provare che l’area in cui parcheggia non sia destinata a parcheggio, oltre che la necessità di intervenire sui contatori (Es: necessità di riattivare la corrente), la richiesta avanzata al vicino e il suo rifiuto ingiustificato).</a:t>
            </a:r>
          </a:p>
          <a:p>
            <a:pPr marL="342900" lvl="0" indent="-342900" algn="just">
              <a:lnSpc>
                <a:spcPct val="115000"/>
              </a:lnSpc>
              <a:spcAft>
                <a:spcPts val="800"/>
              </a:spcAft>
              <a:buSzPts val="1000"/>
              <a:buFont typeface="Symbol" panose="05050102010706020507" pitchFamily="18" charset="2"/>
              <a:buChar char=""/>
              <a:tabLst>
                <a:tab pos="457200" algn="l"/>
              </a:tabLst>
            </a:pPr>
            <a:r>
              <a:rPr lang="it-IT" b="1" u="sng" kern="100" dirty="0">
                <a:effectLst/>
                <a:latin typeface="Aptos" panose="020B0004020202020204" pitchFamily="34" charset="0"/>
                <a:ea typeface="Aptos" panose="020B0004020202020204" pitchFamily="34" charset="0"/>
                <a:cs typeface="Times New Roman" panose="02020603050405020304" pitchFamily="18" charset="0"/>
              </a:rPr>
              <a:t>Chi parcheggi la propria auto dinanzi all’ingesso del vano scale del condominio impendendo il passaggio agli altri e costringendoli ad effettuare il giro esterno per poter accedere alle proprie abitazioni</a:t>
            </a:r>
            <a:r>
              <a:rPr lang="it-IT" sz="1200" b="1" u="sng" kern="100" dirty="0">
                <a:effectLst/>
                <a:latin typeface="Aptos" panose="020B0004020202020204" pitchFamily="34" charset="0"/>
                <a:ea typeface="Aptos" panose="020B0004020202020204" pitchFamily="34" charset="0"/>
                <a:cs typeface="Times New Roman" panose="02020603050405020304" pitchFamily="18" charset="0"/>
              </a:rPr>
              <a:t>.</a:t>
            </a:r>
            <a:r>
              <a:rPr lang="it-IT" sz="1200" kern="100" dirty="0">
                <a:effectLst/>
                <a:latin typeface="Aptos" panose="020B0004020202020204" pitchFamily="34" charset="0"/>
                <a:ea typeface="Aptos" panose="020B0004020202020204" pitchFamily="34" charset="0"/>
                <a:cs typeface="Times New Roman" panose="02020603050405020304" pitchFamily="18" charset="0"/>
              </a:rPr>
              <a:t> </a:t>
            </a:r>
          </a:p>
          <a:p>
            <a:pPr algn="just">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 </a:t>
            </a:r>
          </a:p>
          <a:p>
            <a:pPr>
              <a:buNone/>
            </a:pPr>
            <a:r>
              <a:rPr lang="it-IT" sz="1000" kern="100" dirty="0">
                <a:effectLst/>
                <a:latin typeface="Aptos" panose="020B0004020202020204" pitchFamily="34"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3038177891"/>
      </p:ext>
    </p:extLst>
  </p:cSld>
  <p:clrMapOvr>
    <a:masterClrMapping/>
  </p:clrMapOvr>
</p:sld>
</file>

<file path=ppt/theme/theme1.xml><?xml version="1.0" encoding="utf-8"?>
<a:theme xmlns:a="http://schemas.openxmlformats.org/drawingml/2006/main" name="VanillaVTI">
  <a:themeElements>
    <a:clrScheme name="Vanilla">
      <a:dk1>
        <a:sysClr val="windowText" lastClr="000000"/>
      </a:dk1>
      <a:lt1>
        <a:sysClr val="window" lastClr="FFFFFF"/>
      </a:lt1>
      <a:dk2>
        <a:srgbClr val="2C3932"/>
      </a:dk2>
      <a:lt2>
        <a:srgbClr val="FDF6EA"/>
      </a:lt2>
      <a:accent1>
        <a:srgbClr val="169C9A"/>
      </a:accent1>
      <a:accent2>
        <a:srgbClr val="FA9A42"/>
      </a:accent2>
      <a:accent3>
        <a:srgbClr val="E15C3D"/>
      </a:accent3>
      <a:accent4>
        <a:srgbClr val="E78A67"/>
      </a:accent4>
      <a:accent5>
        <a:srgbClr val="A74B40"/>
      </a:accent5>
      <a:accent6>
        <a:srgbClr val="3D9072"/>
      </a:accent6>
      <a:hlink>
        <a:srgbClr val="169C9A"/>
      </a:hlink>
      <a:folHlink>
        <a:srgbClr val="E15C3D"/>
      </a:folHlink>
    </a:clrScheme>
    <a:fontScheme name="Neue Haas">
      <a:majorFont>
        <a:latin typeface="Neue Haas Grotesk Text Pro"/>
        <a:ea typeface=""/>
        <a:cs typeface=""/>
      </a:majorFont>
      <a:minorFont>
        <a:latin typeface="Neue Haas Grotesk Tex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nillaVTI" id="{54D376C6-1C9B-4C6B-8F3C-483BB307BB05}" vid="{7690D8A9-C071-45EF-BA7A-F7FA9779B11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100</TotalTime>
  <Words>6126</Words>
  <Application>Microsoft Office PowerPoint</Application>
  <PresentationFormat>Widescreen</PresentationFormat>
  <Paragraphs>170</Paragraphs>
  <Slides>25</Slides>
  <Notes>2</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25</vt:i4>
      </vt:variant>
    </vt:vector>
  </HeadingPairs>
  <TitlesOfParts>
    <vt:vector size="30" baseType="lpstr">
      <vt:lpstr>Aptos</vt:lpstr>
      <vt:lpstr>Arial</vt:lpstr>
      <vt:lpstr>Neue Haas Grotesk Text Pro</vt:lpstr>
      <vt:lpstr>Symbol</vt:lpstr>
      <vt:lpstr>VanillaVTI</vt:lpstr>
      <vt:lpstr>Reati in condominio  Avv. Andrea Finazzi</vt:lpstr>
      <vt:lpstr>VIOLENZA PRIVATA (ART. 610 C.P.) </vt:lpstr>
      <vt:lpstr>Presentazione standard di PowerPoint</vt:lpstr>
      <vt:lpstr>Presentazione standard di PowerPoint</vt:lpstr>
      <vt:lpstr>- In quali casi si può parlare del reato di violenza privata  IN CONDOMINIO?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1065</dc:creator>
  <cp:lastModifiedBy>1065</cp:lastModifiedBy>
  <cp:revision>44</cp:revision>
  <dcterms:created xsi:type="dcterms:W3CDTF">2026-03-25T16:41:00Z</dcterms:created>
  <dcterms:modified xsi:type="dcterms:W3CDTF">2026-03-27T09:38:00Z</dcterms:modified>
</cp:coreProperties>
</file>